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Fraunces"/>
      <p:regular r:id="rId16"/>
      <p:bold r:id="rId17"/>
      <p:italic r:id="rId18"/>
      <p:boldItalic r:id="rId19"/>
    </p:embeddedFont>
    <p:embeddedFont>
      <p:font typeface="Epilogue"/>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Epilogue-regular.fntdata"/><Relationship Id="rId11" Type="http://schemas.openxmlformats.org/officeDocument/2006/relationships/slide" Target="slides/slide7.xml"/><Relationship Id="rId22" Type="http://schemas.openxmlformats.org/officeDocument/2006/relationships/font" Target="fonts/Epilogue-italic.fntdata"/><Relationship Id="rId10" Type="http://schemas.openxmlformats.org/officeDocument/2006/relationships/slide" Target="slides/slide6.xml"/><Relationship Id="rId21" Type="http://schemas.openxmlformats.org/officeDocument/2006/relationships/font" Target="fonts/Epilogue-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Epilog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Fraunces-bold.fntdata"/><Relationship Id="rId16" Type="http://schemas.openxmlformats.org/officeDocument/2006/relationships/font" Target="fonts/Fraunces-regular.fntdata"/><Relationship Id="rId5" Type="http://schemas.openxmlformats.org/officeDocument/2006/relationships/slide" Target="slides/slide1.xml"/><Relationship Id="rId19" Type="http://schemas.openxmlformats.org/officeDocument/2006/relationships/font" Target="fonts/Fraunces-boldItalic.fntdata"/><Relationship Id="rId6" Type="http://schemas.openxmlformats.org/officeDocument/2006/relationships/slide" Target="slides/slide2.xml"/><Relationship Id="rId18" Type="http://schemas.openxmlformats.org/officeDocument/2006/relationships/font" Target="fonts/Fraunces-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A8A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preencoded.png" id="60" name="Google Shape;60;p14"/>
          <p:cNvPicPr preferRelativeResize="0"/>
          <p:nvPr/>
        </p:nvPicPr>
        <p:blipFill rotWithShape="1">
          <a:blip r:embed="rId3">
            <a:alphaModFix/>
          </a:blip>
          <a:srcRect b="0" l="0" r="0" t="0"/>
          <a:stretch/>
        </p:blipFill>
        <p:spPr>
          <a:xfrm>
            <a:off x="9898200" y="0"/>
            <a:ext cx="4732200" cy="8229600"/>
          </a:xfrm>
          <a:prstGeom prst="rect">
            <a:avLst/>
          </a:prstGeom>
          <a:noFill/>
          <a:ln>
            <a:noFill/>
          </a:ln>
        </p:spPr>
      </p:pic>
      <p:sp>
        <p:nvSpPr>
          <p:cNvPr id="61" name="Google Shape;61;p14"/>
          <p:cNvSpPr/>
          <p:nvPr/>
        </p:nvSpPr>
        <p:spPr>
          <a:xfrm>
            <a:off x="893025" y="1863000"/>
            <a:ext cx="7825500" cy="1490400"/>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FFFFFF"/>
              </a:buClr>
              <a:buSzPts val="6150"/>
              <a:buFont typeface="Fraunces"/>
              <a:buNone/>
            </a:pPr>
            <a:r>
              <a:rPr b="0" i="0" lang="en-US" sz="6250" u="none" cap="none" strike="noStrike">
                <a:solidFill>
                  <a:srgbClr val="FFFFFF"/>
                </a:solidFill>
                <a:latin typeface="Fraunces"/>
                <a:ea typeface="Fraunces"/>
                <a:cs typeface="Fraunces"/>
                <a:sym typeface="Fraunces"/>
              </a:rPr>
              <a:t>     </a:t>
            </a:r>
            <a:r>
              <a:rPr lang="en-US" sz="6250">
                <a:solidFill>
                  <a:srgbClr val="C9DAF8"/>
                </a:solidFill>
                <a:latin typeface="Fraunces"/>
                <a:ea typeface="Fraunces"/>
                <a:cs typeface="Fraunces"/>
                <a:sym typeface="Fraunces"/>
              </a:rPr>
              <a:t>  </a:t>
            </a:r>
            <a:r>
              <a:rPr i="0" lang="en-US" sz="6250" u="none" cap="none" strike="noStrike">
                <a:solidFill>
                  <a:srgbClr val="C9DAF8"/>
                </a:solidFill>
                <a:latin typeface="Times New Roman"/>
                <a:ea typeface="Times New Roman"/>
                <a:cs typeface="Times New Roman"/>
                <a:sym typeface="Times New Roman"/>
              </a:rPr>
              <a:t> </a:t>
            </a:r>
            <a:r>
              <a:rPr b="1" i="0" lang="en-US" sz="6850" u="none" cap="none" strike="noStrike">
                <a:solidFill>
                  <a:srgbClr val="FFF2CC"/>
                </a:solidFill>
                <a:latin typeface="Times New Roman"/>
                <a:ea typeface="Times New Roman"/>
                <a:cs typeface="Times New Roman"/>
                <a:sym typeface="Times New Roman"/>
              </a:rPr>
              <a:t>Suraksha-Path</a:t>
            </a:r>
            <a:endParaRPr i="0" sz="6850" u="none" cap="none" strike="noStrike">
              <a:solidFill>
                <a:srgbClr val="FFF2CC"/>
              </a:solidFill>
              <a:latin typeface="Times New Roman"/>
              <a:ea typeface="Times New Roman"/>
              <a:cs typeface="Times New Roman"/>
              <a:sym typeface="Times New Roman"/>
            </a:endParaRPr>
          </a:p>
        </p:txBody>
      </p:sp>
      <p:sp>
        <p:nvSpPr>
          <p:cNvPr id="62" name="Google Shape;62;p14"/>
          <p:cNvSpPr/>
          <p:nvPr/>
        </p:nvSpPr>
        <p:spPr>
          <a:xfrm>
            <a:off x="793790" y="3787378"/>
            <a:ext cx="93852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
        <p:nvSpPr>
          <p:cNvPr id="63" name="Google Shape;63;p14"/>
          <p:cNvSpPr/>
          <p:nvPr/>
        </p:nvSpPr>
        <p:spPr>
          <a:xfrm>
            <a:off x="486000" y="4490450"/>
            <a:ext cx="8232600" cy="5817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FFFFF"/>
              </a:buClr>
              <a:buSzPts val="3550"/>
              <a:buFont typeface="Fraunces"/>
              <a:buNone/>
            </a:pPr>
            <a:r>
              <a:rPr b="0" i="0" lang="en-US" sz="3550" u="none" cap="none" strike="noStrike">
                <a:solidFill>
                  <a:srgbClr val="FFFFFF"/>
                </a:solidFill>
                <a:latin typeface="Fraunces"/>
                <a:ea typeface="Fraunces"/>
                <a:cs typeface="Fraunces"/>
                <a:sym typeface="Fraunces"/>
              </a:rPr>
              <a:t>          </a:t>
            </a:r>
            <a:r>
              <a:rPr b="0" i="0" lang="en-US" sz="3550" u="none" cap="none" strike="noStrike">
                <a:solidFill>
                  <a:srgbClr val="EBECEF"/>
                </a:solidFill>
                <a:latin typeface="Fraunces"/>
                <a:ea typeface="Fraunces"/>
                <a:cs typeface="Fraunces"/>
                <a:sym typeface="Fraunces"/>
              </a:rPr>
              <a:t>Where Every Second is a Lifeline</a:t>
            </a:r>
            <a:endParaRPr b="0" i="0" sz="3550" u="none" cap="none" strike="noStrike"/>
          </a:p>
        </p:txBody>
      </p:sp>
      <p:sp>
        <p:nvSpPr>
          <p:cNvPr id="64" name="Google Shape;64;p14"/>
          <p:cNvSpPr/>
          <p:nvPr/>
        </p:nvSpPr>
        <p:spPr>
          <a:xfrm>
            <a:off x="275400" y="5397575"/>
            <a:ext cx="9622800" cy="363000"/>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EBECEF"/>
              </a:buClr>
              <a:buSzPts val="1750"/>
              <a:buFont typeface="Epilogue"/>
              <a:buNone/>
            </a:pPr>
            <a:r>
              <a:rPr b="0" i="0" lang="en-US" sz="1750" u="none" cap="none" strike="noStrike">
                <a:solidFill>
                  <a:srgbClr val="EBECEF"/>
                </a:solidFill>
                <a:latin typeface="Epilogue"/>
                <a:ea typeface="Epilogue"/>
                <a:cs typeface="Epilogue"/>
                <a:sym typeface="Epilogue"/>
              </a:rPr>
              <a:t>Transforming emergency response in India through AI-powered traffic management</a:t>
            </a:r>
            <a:endParaRPr b="0" i="0" sz="17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3"/>
          <p:cNvSpPr/>
          <p:nvPr/>
        </p:nvSpPr>
        <p:spPr>
          <a:xfrm>
            <a:off x="793075" y="624007"/>
            <a:ext cx="7975521" cy="708065"/>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Fraunces"/>
              <a:buNone/>
            </a:pPr>
            <a:r>
              <a:rPr b="0" i="0" lang="en-US" sz="4450" u="none" cap="none" strike="noStrike">
                <a:solidFill>
                  <a:srgbClr val="FFFFFF"/>
                </a:solidFill>
                <a:latin typeface="Fraunces"/>
                <a:ea typeface="Fraunces"/>
                <a:cs typeface="Fraunces"/>
                <a:sym typeface="Fraunces"/>
              </a:rPr>
              <a:t>Why Now? The Perfect Storm</a:t>
            </a:r>
            <a:endParaRPr b="0" i="0" sz="4450" u="none" cap="none" strike="noStrike"/>
          </a:p>
        </p:txBody>
      </p:sp>
      <p:sp>
        <p:nvSpPr>
          <p:cNvPr id="240" name="Google Shape;240;p23"/>
          <p:cNvSpPr/>
          <p:nvPr/>
        </p:nvSpPr>
        <p:spPr>
          <a:xfrm>
            <a:off x="793075" y="1785223"/>
            <a:ext cx="906423" cy="1667947"/>
          </a:xfrm>
          <a:prstGeom prst="roundRect">
            <a:avLst>
              <a:gd fmla="val 360020"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1" name="Google Shape;241;p23"/>
          <p:cNvPicPr preferRelativeResize="0"/>
          <p:nvPr/>
        </p:nvPicPr>
        <p:blipFill rotWithShape="1">
          <a:blip r:embed="rId3">
            <a:alphaModFix/>
          </a:blip>
          <a:srcRect b="0" l="0" r="0" t="0"/>
          <a:stretch/>
        </p:blipFill>
        <p:spPr>
          <a:xfrm>
            <a:off x="1076325" y="2406729"/>
            <a:ext cx="339923" cy="424815"/>
          </a:xfrm>
          <a:prstGeom prst="rect">
            <a:avLst/>
          </a:prstGeom>
          <a:noFill/>
          <a:ln>
            <a:noFill/>
          </a:ln>
        </p:spPr>
      </p:pic>
      <p:sp>
        <p:nvSpPr>
          <p:cNvPr id="242" name="Google Shape;242;p23"/>
          <p:cNvSpPr/>
          <p:nvPr/>
        </p:nvSpPr>
        <p:spPr>
          <a:xfrm>
            <a:off x="1926074" y="2011799"/>
            <a:ext cx="2832616" cy="35397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Fraunces"/>
              <a:buNone/>
            </a:pPr>
            <a:r>
              <a:rPr b="1" i="0" lang="en-US" sz="2200" u="none" cap="none" strike="noStrike">
                <a:solidFill>
                  <a:srgbClr val="FFFFFF"/>
                </a:solidFill>
                <a:latin typeface="Fraunces"/>
                <a:ea typeface="Fraunces"/>
                <a:cs typeface="Fraunces"/>
                <a:sym typeface="Fraunces"/>
              </a:rPr>
              <a:t>Policy Support</a:t>
            </a:r>
            <a:endParaRPr b="0" i="0" sz="2200" u="none" cap="none" strike="noStrike"/>
          </a:p>
        </p:txBody>
      </p:sp>
      <p:sp>
        <p:nvSpPr>
          <p:cNvPr id="243" name="Google Shape;243;p23"/>
          <p:cNvSpPr/>
          <p:nvPr/>
        </p:nvSpPr>
        <p:spPr>
          <a:xfrm>
            <a:off x="1926074" y="2501741"/>
            <a:ext cx="11911251" cy="72485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0" i="0" lang="en-US" sz="1750" u="none" cap="none" strike="noStrike">
                <a:solidFill>
                  <a:srgbClr val="EBECEF"/>
                </a:solidFill>
                <a:latin typeface="Epilogue"/>
                <a:ea typeface="Epilogue"/>
                <a:cs typeface="Epilogue"/>
                <a:sym typeface="Epilogue"/>
              </a:rPr>
              <a:t>National Digital Health Mission and Smart Cities initiative provide regulatory backing and funding opportunities</a:t>
            </a:r>
            <a:endParaRPr b="0" i="0" sz="1750" u="none" cap="none" strike="noStrike"/>
          </a:p>
        </p:txBody>
      </p:sp>
      <p:sp>
        <p:nvSpPr>
          <p:cNvPr id="244" name="Google Shape;244;p23"/>
          <p:cNvSpPr/>
          <p:nvPr/>
        </p:nvSpPr>
        <p:spPr>
          <a:xfrm>
            <a:off x="793075" y="3679746"/>
            <a:ext cx="906423" cy="1359694"/>
          </a:xfrm>
          <a:prstGeom prst="roundRect">
            <a:avLst>
              <a:gd fmla="val 360020"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5" name="Google Shape;245;p23"/>
          <p:cNvPicPr preferRelativeResize="0"/>
          <p:nvPr/>
        </p:nvPicPr>
        <p:blipFill rotWithShape="1">
          <a:blip r:embed="rId4">
            <a:alphaModFix/>
          </a:blip>
          <a:srcRect b="0" l="0" r="0" t="0"/>
          <a:stretch/>
        </p:blipFill>
        <p:spPr>
          <a:xfrm>
            <a:off x="1076325" y="4147185"/>
            <a:ext cx="339923" cy="424815"/>
          </a:xfrm>
          <a:prstGeom prst="rect">
            <a:avLst/>
          </a:prstGeom>
          <a:noFill/>
          <a:ln>
            <a:noFill/>
          </a:ln>
        </p:spPr>
      </p:pic>
      <p:sp>
        <p:nvSpPr>
          <p:cNvPr id="246" name="Google Shape;246;p23"/>
          <p:cNvSpPr/>
          <p:nvPr/>
        </p:nvSpPr>
        <p:spPr>
          <a:xfrm>
            <a:off x="1926074" y="3906322"/>
            <a:ext cx="3770114" cy="35397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Fraunces"/>
              <a:buNone/>
            </a:pPr>
            <a:r>
              <a:rPr b="1" i="0" lang="en-US" sz="2200" u="none" cap="none" strike="noStrike">
                <a:solidFill>
                  <a:srgbClr val="FFFFFF"/>
                </a:solidFill>
                <a:latin typeface="Fraunces"/>
                <a:ea typeface="Fraunces"/>
                <a:cs typeface="Fraunces"/>
                <a:sym typeface="Fraunces"/>
              </a:rPr>
              <a:t>Tech Infrastructure Ready</a:t>
            </a:r>
            <a:endParaRPr b="0" i="0" sz="2200" u="none" cap="none" strike="noStrike"/>
          </a:p>
        </p:txBody>
      </p:sp>
      <p:sp>
        <p:nvSpPr>
          <p:cNvPr id="247" name="Google Shape;247;p23"/>
          <p:cNvSpPr/>
          <p:nvPr/>
        </p:nvSpPr>
        <p:spPr>
          <a:xfrm>
            <a:off x="1926074" y="4396264"/>
            <a:ext cx="11911251" cy="362426"/>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0" i="0" lang="en-US" sz="1750" u="none" cap="none" strike="noStrike">
                <a:solidFill>
                  <a:srgbClr val="EBECEF"/>
                </a:solidFill>
                <a:latin typeface="Epilogue"/>
                <a:ea typeface="Epilogue"/>
                <a:cs typeface="Epilogue"/>
                <a:sym typeface="Epilogue"/>
              </a:rPr>
              <a:t>5G rollout and IoT adoption make advanced traffic management systems finally feasible at scale</a:t>
            </a:r>
            <a:endParaRPr b="0" i="0" sz="1750" u="none" cap="none" strike="noStrike"/>
          </a:p>
        </p:txBody>
      </p:sp>
      <p:sp>
        <p:nvSpPr>
          <p:cNvPr id="248" name="Google Shape;248;p23"/>
          <p:cNvSpPr/>
          <p:nvPr/>
        </p:nvSpPr>
        <p:spPr>
          <a:xfrm>
            <a:off x="793075" y="5266015"/>
            <a:ext cx="906423" cy="1359694"/>
          </a:xfrm>
          <a:prstGeom prst="roundRect">
            <a:avLst>
              <a:gd fmla="val 360020"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49" name="Google Shape;249;p23"/>
          <p:cNvPicPr preferRelativeResize="0"/>
          <p:nvPr/>
        </p:nvPicPr>
        <p:blipFill rotWithShape="1">
          <a:blip r:embed="rId5">
            <a:alphaModFix/>
          </a:blip>
          <a:srcRect b="0" l="0" r="0" t="0"/>
          <a:stretch/>
        </p:blipFill>
        <p:spPr>
          <a:xfrm>
            <a:off x="1076325" y="5733455"/>
            <a:ext cx="339923" cy="424815"/>
          </a:xfrm>
          <a:prstGeom prst="rect">
            <a:avLst/>
          </a:prstGeom>
          <a:noFill/>
          <a:ln>
            <a:noFill/>
          </a:ln>
        </p:spPr>
      </p:pic>
      <p:sp>
        <p:nvSpPr>
          <p:cNvPr id="250" name="Google Shape;250;p23"/>
          <p:cNvSpPr/>
          <p:nvPr/>
        </p:nvSpPr>
        <p:spPr>
          <a:xfrm>
            <a:off x="1926074" y="5492591"/>
            <a:ext cx="2832616" cy="35397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BECEF"/>
              </a:buClr>
              <a:buSzPts val="2200"/>
              <a:buFont typeface="Fraunces"/>
              <a:buNone/>
            </a:pPr>
            <a:r>
              <a:rPr b="1" i="0" lang="en-US" sz="2200" u="none" cap="none" strike="noStrike">
                <a:solidFill>
                  <a:srgbClr val="EBECEF"/>
                </a:solidFill>
                <a:latin typeface="Fraunces"/>
                <a:ea typeface="Fraunces"/>
                <a:cs typeface="Fraunces"/>
                <a:sym typeface="Fraunces"/>
              </a:rPr>
              <a:t>Healthcare Crisis</a:t>
            </a:r>
            <a:endParaRPr b="0" i="0" sz="2200" u="none" cap="none" strike="noStrike"/>
          </a:p>
        </p:txBody>
      </p:sp>
      <p:sp>
        <p:nvSpPr>
          <p:cNvPr id="251" name="Google Shape;251;p23"/>
          <p:cNvSpPr/>
          <p:nvPr/>
        </p:nvSpPr>
        <p:spPr>
          <a:xfrm>
            <a:off x="1926074" y="5982533"/>
            <a:ext cx="11911251" cy="362426"/>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0" i="0" lang="en-US" sz="1750" u="none" cap="none" strike="noStrike">
                <a:solidFill>
                  <a:srgbClr val="EBECEF"/>
                </a:solidFill>
                <a:latin typeface="Epilogue"/>
                <a:ea typeface="Epilogue"/>
                <a:cs typeface="Epilogue"/>
                <a:sym typeface="Epilogue"/>
              </a:rPr>
              <a:t>COVID-19 highlighted critical gaps in emergency response, creating urgency for systematic solutions</a:t>
            </a:r>
            <a:endParaRPr b="0" i="0" sz="1750" u="none" cap="none" strike="noStrike"/>
          </a:p>
        </p:txBody>
      </p:sp>
      <p:sp>
        <p:nvSpPr>
          <p:cNvPr id="252" name="Google Shape;252;p23"/>
          <p:cNvSpPr/>
          <p:nvPr/>
        </p:nvSpPr>
        <p:spPr>
          <a:xfrm>
            <a:off x="793075" y="6880622"/>
            <a:ext cx="13044249" cy="72485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0" i="0" lang="en-US" sz="1750" u="none" cap="none" strike="noStrike">
                <a:solidFill>
                  <a:srgbClr val="EBECEF"/>
                </a:solidFill>
                <a:latin typeface="Epilogue"/>
                <a:ea typeface="Epilogue"/>
                <a:cs typeface="Epilogue"/>
                <a:sym typeface="Epilogue"/>
              </a:rPr>
              <a:t>The convergence of technology readiness, policy support, and urgent need creates an unprecedented window for Suraksha-Path to revolutionize emergency response across India.</a:t>
            </a:r>
            <a:endParaRPr b="0" i="0" sz="1750" u="none" cap="none" strike="noStrike"/>
          </a:p>
        </p:txBody>
      </p:sp>
      <p:sp>
        <p:nvSpPr>
          <p:cNvPr id="253" name="Google Shape;253;p23"/>
          <p:cNvSpPr/>
          <p:nvPr/>
        </p:nvSpPr>
        <p:spPr>
          <a:xfrm>
            <a:off x="12733200" y="7808400"/>
            <a:ext cx="1897200" cy="42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4" name="Google Shape;254;p23"/>
          <p:cNvSpPr/>
          <p:nvPr/>
        </p:nvSpPr>
        <p:spPr>
          <a:xfrm>
            <a:off x="12733200" y="7808400"/>
            <a:ext cx="1897200" cy="421200"/>
          </a:xfrm>
          <a:prstGeom prst="rect">
            <a:avLst/>
          </a:prstGeom>
          <a:solidFill>
            <a:srgbClr val="080E26"/>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descr="preencoded.png" id="260" name="Google Shape;260;p2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61" name="Google Shape;261;p24"/>
          <p:cNvSpPr/>
          <p:nvPr/>
        </p:nvSpPr>
        <p:spPr>
          <a:xfrm>
            <a:off x="793790" y="749856"/>
            <a:ext cx="7556421" cy="2934653"/>
          </a:xfrm>
          <a:prstGeom prst="rect">
            <a:avLst/>
          </a:prstGeom>
          <a:noFill/>
          <a:ln>
            <a:noFill/>
          </a:ln>
        </p:spPr>
        <p:txBody>
          <a:bodyPr anchorCtr="0" anchor="t" bIns="0" lIns="0" spcFirstLastPara="1" rIns="0" wrap="square" tIns="0">
            <a:noAutofit/>
          </a:bodyPr>
          <a:lstStyle/>
          <a:p>
            <a:pPr indent="0" lvl="0" marL="0" marR="0" rtl="0" algn="ctr">
              <a:lnSpc>
                <a:spcPct val="125203"/>
              </a:lnSpc>
              <a:spcBef>
                <a:spcPts val="0"/>
              </a:spcBef>
              <a:spcAft>
                <a:spcPts val="0"/>
              </a:spcAft>
              <a:buClr>
                <a:srgbClr val="8C98CA"/>
              </a:buClr>
              <a:buSzPts val="6150"/>
              <a:buFont typeface="Fraunces"/>
              <a:buNone/>
            </a:pPr>
            <a:r>
              <a:rPr b="0" i="0" lang="en-US" sz="6150" u="none" cap="none" strike="noStrike">
                <a:solidFill>
                  <a:srgbClr val="8C98CA"/>
                </a:solidFill>
                <a:latin typeface="Fraunces"/>
                <a:ea typeface="Fraunces"/>
                <a:cs typeface="Fraunces"/>
                <a:sym typeface="Fraunces"/>
              </a:rPr>
              <a:t>Smarter Roads, Faster Help, Saved Lives</a:t>
            </a:r>
            <a:endParaRPr b="0" i="0" sz="6150" u="none" cap="none" strike="noStrike"/>
          </a:p>
        </p:txBody>
      </p:sp>
      <p:sp>
        <p:nvSpPr>
          <p:cNvPr id="262" name="Google Shape;262;p24"/>
          <p:cNvSpPr/>
          <p:nvPr/>
        </p:nvSpPr>
        <p:spPr>
          <a:xfrm>
            <a:off x="793790" y="4024670"/>
            <a:ext cx="7556421" cy="1088708"/>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EBECEF"/>
              </a:buClr>
              <a:buSzPts val="1750"/>
              <a:buFont typeface="Epilogue"/>
              <a:buNone/>
            </a:pPr>
            <a:r>
              <a:rPr b="0" i="0" lang="en-US" sz="1750" u="none" cap="none" strike="noStrike">
                <a:solidFill>
                  <a:srgbClr val="EBECEF"/>
                </a:solidFill>
                <a:latin typeface="Epilogue"/>
                <a:ea typeface="Epilogue"/>
                <a:cs typeface="Epilogue"/>
                <a:sym typeface="Epilogue"/>
              </a:rPr>
              <a:t>Every second matters in an emergency. Suraksha-Path transforms those seconds from obstacles into lifelines, ensuring that help reaches those who need it most—when they need it most.</a:t>
            </a:r>
            <a:endParaRPr b="0" i="0" sz="1750" u="none" cap="none" strike="noStrike"/>
          </a:p>
        </p:txBody>
      </p:sp>
      <p:sp>
        <p:nvSpPr>
          <p:cNvPr id="263" name="Google Shape;263;p24"/>
          <p:cNvSpPr/>
          <p:nvPr/>
        </p:nvSpPr>
        <p:spPr>
          <a:xfrm>
            <a:off x="793790" y="5368528"/>
            <a:ext cx="7556421" cy="725805"/>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EBECEF"/>
              </a:buClr>
              <a:buSzPts val="1750"/>
              <a:buFont typeface="Epilogue"/>
              <a:buNone/>
            </a:pPr>
            <a:r>
              <a:rPr b="1" i="0" lang="en-US" sz="1750" u="none" cap="none" strike="noStrike">
                <a:solidFill>
                  <a:srgbClr val="EBECEF"/>
                </a:solidFill>
                <a:latin typeface="Epilogue"/>
                <a:ea typeface="Epilogue"/>
                <a:cs typeface="Epilogue"/>
                <a:sym typeface="Epilogue"/>
              </a:rPr>
              <a:t>Join us in building the emergency response system India deserves.</a:t>
            </a:r>
            <a:endParaRPr b="0" i="0" sz="1750" u="none" cap="none" strike="noStrike"/>
          </a:p>
        </p:txBody>
      </p:sp>
      <p:sp>
        <p:nvSpPr>
          <p:cNvPr id="264" name="Google Shape;264;p24"/>
          <p:cNvSpPr/>
          <p:nvPr/>
        </p:nvSpPr>
        <p:spPr>
          <a:xfrm>
            <a:off x="793790" y="6462865"/>
            <a:ext cx="7556421" cy="35957"/>
          </a:xfrm>
          <a:prstGeom prst="rect">
            <a:avLst/>
          </a:prstGeom>
          <a:solidFill>
            <a:srgbClr val="EBECEF">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793790" y="6753939"/>
            <a:ext cx="7556421" cy="725805"/>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EBECEF"/>
              </a:buClr>
              <a:buSzPts val="1750"/>
              <a:buFont typeface="Epilogue"/>
              <a:buNone/>
            </a:pPr>
            <a:r>
              <a:rPr b="0" i="0" lang="en-US" sz="1750" u="none" cap="none" strike="noStrike">
                <a:solidFill>
                  <a:srgbClr val="EBECEF"/>
                </a:solidFill>
                <a:latin typeface="Epilogue"/>
                <a:ea typeface="Epilogue"/>
                <a:cs typeface="Epilogue"/>
                <a:sym typeface="Epilogue"/>
              </a:rPr>
              <a:t>Team Suraksha-PathReady to save lives through technology</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p:nvPr/>
        </p:nvSpPr>
        <p:spPr>
          <a:xfrm>
            <a:off x="721638" y="566976"/>
            <a:ext cx="8107918" cy="644366"/>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FFFFFF"/>
              </a:buClr>
              <a:buSzPts val="4050"/>
              <a:buFont typeface="Fraunces"/>
              <a:buNone/>
            </a:pPr>
            <a:r>
              <a:rPr b="0" i="0" lang="en-US" sz="4050" u="none" cap="none" strike="noStrike">
                <a:solidFill>
                  <a:srgbClr val="FFFFFF"/>
                </a:solidFill>
                <a:latin typeface="Fraunces"/>
                <a:ea typeface="Fraunces"/>
                <a:cs typeface="Fraunces"/>
                <a:sym typeface="Fraunces"/>
              </a:rPr>
              <a:t>The Silent Killer on Indian Roads</a:t>
            </a:r>
            <a:endParaRPr b="0" i="0" sz="4050" u="none" cap="none" strike="noStrike"/>
          </a:p>
        </p:txBody>
      </p:sp>
      <p:sp>
        <p:nvSpPr>
          <p:cNvPr id="71" name="Google Shape;71;p15"/>
          <p:cNvSpPr/>
          <p:nvPr/>
        </p:nvSpPr>
        <p:spPr>
          <a:xfrm>
            <a:off x="721638" y="1726644"/>
            <a:ext cx="6342102" cy="1288852"/>
          </a:xfrm>
          <a:prstGeom prst="rect">
            <a:avLst/>
          </a:prstGeom>
          <a:noFill/>
          <a:ln>
            <a:noFill/>
          </a:ln>
        </p:spPr>
        <p:txBody>
          <a:bodyPr anchorCtr="0" anchor="t" bIns="0" lIns="0" spcFirstLastPara="1" rIns="0" wrap="square" tIns="0">
            <a:noAutofit/>
          </a:bodyPr>
          <a:lstStyle/>
          <a:p>
            <a:pPr indent="0" lvl="0" marL="0" marR="0" rtl="0" algn="ctr">
              <a:lnSpc>
                <a:spcPct val="124691"/>
              </a:lnSpc>
              <a:spcBef>
                <a:spcPts val="0"/>
              </a:spcBef>
              <a:spcAft>
                <a:spcPts val="0"/>
              </a:spcAft>
              <a:buClr>
                <a:srgbClr val="F44444"/>
              </a:buClr>
              <a:buSzPts val="8100"/>
              <a:buFont typeface="Fraunces"/>
              <a:buNone/>
            </a:pPr>
            <a:r>
              <a:rPr b="1" i="0" lang="en-US" sz="8100" u="none" cap="none" strike="noStrike">
                <a:solidFill>
                  <a:srgbClr val="F44444"/>
                </a:solidFill>
                <a:latin typeface="Fraunces"/>
                <a:ea typeface="Fraunces"/>
                <a:cs typeface="Fraunces"/>
                <a:sym typeface="Fraunces"/>
              </a:rPr>
              <a:t>450</a:t>
            </a:r>
            <a:endParaRPr b="0" i="0" sz="8100" u="none" cap="none" strike="noStrike"/>
          </a:p>
        </p:txBody>
      </p:sp>
      <p:sp>
        <p:nvSpPr>
          <p:cNvPr id="72" name="Google Shape;72;p15"/>
          <p:cNvSpPr/>
          <p:nvPr/>
        </p:nvSpPr>
        <p:spPr>
          <a:xfrm>
            <a:off x="2346127" y="3221593"/>
            <a:ext cx="3093006" cy="386596"/>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F44444"/>
              </a:buClr>
              <a:buSzPts val="2400"/>
              <a:buFont typeface="Fraunces"/>
              <a:buNone/>
            </a:pPr>
            <a:r>
              <a:rPr b="1" i="0" lang="en-US" sz="2600" u="none" cap="none" strike="noStrike">
                <a:solidFill>
                  <a:srgbClr val="F44444"/>
                </a:solidFill>
                <a:latin typeface="Fraunces"/>
                <a:ea typeface="Fraunces"/>
                <a:cs typeface="Fraunces"/>
                <a:sym typeface="Fraunces"/>
              </a:rPr>
              <a:t>Lives Lost Daily</a:t>
            </a:r>
            <a:endParaRPr b="0" i="0" sz="2600" u="none" cap="none" strike="noStrike"/>
          </a:p>
        </p:txBody>
      </p:sp>
      <p:sp>
        <p:nvSpPr>
          <p:cNvPr id="73" name="Google Shape;73;p15"/>
          <p:cNvSpPr/>
          <p:nvPr/>
        </p:nvSpPr>
        <p:spPr>
          <a:xfrm>
            <a:off x="615450" y="3987375"/>
            <a:ext cx="6448200" cy="1474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BECEF"/>
              </a:buClr>
              <a:buSzPts val="1600"/>
              <a:buFont typeface="Epilogue"/>
              <a:buNone/>
            </a:pPr>
            <a:r>
              <a:rPr b="0" i="0" lang="en-US" sz="1800" u="none" cap="none" strike="noStrike">
                <a:solidFill>
                  <a:srgbClr val="EBECEF"/>
                </a:solidFill>
                <a:latin typeface="Epilogue"/>
                <a:ea typeface="Epilogue"/>
                <a:cs typeface="Epilogue"/>
                <a:sym typeface="Epilogue"/>
              </a:rPr>
              <a:t>Every day in India, 450 people die because ambulances get trapped in traffic. Over 30% of emergency deaths are caused by these preventable delays.</a:t>
            </a:r>
            <a:endParaRPr b="0" i="0" sz="1800" u="none" cap="none" strike="noStrike"/>
          </a:p>
        </p:txBody>
      </p:sp>
      <p:sp>
        <p:nvSpPr>
          <p:cNvPr id="74" name="Google Shape;74;p15"/>
          <p:cNvSpPr/>
          <p:nvPr/>
        </p:nvSpPr>
        <p:spPr>
          <a:xfrm>
            <a:off x="615600" y="5313600"/>
            <a:ext cx="6448200" cy="1863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EBECEF"/>
              </a:buClr>
              <a:buSzPts val="1600"/>
              <a:buFont typeface="Epilogue"/>
              <a:buNone/>
            </a:pPr>
            <a:r>
              <a:rPr b="0" i="0" lang="en-US" sz="1800" u="none" cap="none" strike="noStrike">
                <a:solidFill>
                  <a:srgbClr val="EBECEF"/>
                </a:solidFill>
                <a:latin typeface="Epilogue"/>
                <a:ea typeface="Epilogue"/>
                <a:cs typeface="Epilogue"/>
                <a:sym typeface="Epilogue"/>
              </a:rPr>
              <a:t>Current solutions are failing us. Manual green corridors are rare and slow. Navigation apps can't control traffic signals. People are dying while help sits motionless in gridlock.</a:t>
            </a:r>
            <a:endParaRPr b="0" i="0" sz="1800" u="none" cap="none" strike="noStrike"/>
          </a:p>
        </p:txBody>
      </p:sp>
      <p:pic>
        <p:nvPicPr>
          <p:cNvPr descr="preencoded.png" id="75" name="Google Shape;75;p15"/>
          <p:cNvPicPr preferRelativeResize="0"/>
          <p:nvPr/>
        </p:nvPicPr>
        <p:blipFill rotWithShape="1">
          <a:blip r:embed="rId3">
            <a:alphaModFix/>
          </a:blip>
          <a:srcRect b="0" l="0" r="0" t="0"/>
          <a:stretch/>
        </p:blipFill>
        <p:spPr>
          <a:xfrm>
            <a:off x="7574280" y="1752481"/>
            <a:ext cx="5915501" cy="5915501"/>
          </a:xfrm>
          <a:prstGeom prst="rect">
            <a:avLst/>
          </a:prstGeom>
          <a:noFill/>
          <a:ln>
            <a:noFill/>
          </a:ln>
        </p:spPr>
      </p:pic>
      <p:sp>
        <p:nvSpPr>
          <p:cNvPr id="76" name="Google Shape;76;p15"/>
          <p:cNvSpPr/>
          <p:nvPr/>
        </p:nvSpPr>
        <p:spPr>
          <a:xfrm>
            <a:off x="12733200" y="7808400"/>
            <a:ext cx="1897200" cy="421200"/>
          </a:xfrm>
          <a:prstGeom prst="rect">
            <a:avLst/>
          </a:prstGeom>
          <a:solidFill>
            <a:srgbClr val="080E26"/>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preencoded.png" id="82" name="Google Shape;82;p1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3" name="Google Shape;83;p16"/>
          <p:cNvSpPr/>
          <p:nvPr/>
        </p:nvSpPr>
        <p:spPr>
          <a:xfrm>
            <a:off x="722948" y="843915"/>
            <a:ext cx="6897767" cy="645557"/>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FFFFFF"/>
              </a:buClr>
              <a:buSzPts val="4050"/>
              <a:buFont typeface="Fraunces"/>
              <a:buNone/>
            </a:pPr>
            <a:r>
              <a:rPr b="0" i="0" lang="en-US" sz="4050" u="none" cap="none" strike="noStrike">
                <a:solidFill>
                  <a:srgbClr val="FFFFFF"/>
                </a:solidFill>
                <a:latin typeface="Fraunces"/>
                <a:ea typeface="Fraunces"/>
                <a:cs typeface="Fraunces"/>
                <a:sym typeface="Fraunces"/>
              </a:rPr>
              <a:t>The Path to Immediate Care</a:t>
            </a:r>
            <a:endParaRPr b="0" i="0" sz="4050" u="none" cap="none" strike="noStrike"/>
          </a:p>
        </p:txBody>
      </p:sp>
      <p:sp>
        <p:nvSpPr>
          <p:cNvPr id="84" name="Google Shape;84;p16"/>
          <p:cNvSpPr/>
          <p:nvPr/>
        </p:nvSpPr>
        <p:spPr>
          <a:xfrm>
            <a:off x="722948" y="1799273"/>
            <a:ext cx="7698105" cy="132207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BECEF"/>
              </a:buClr>
              <a:buSzPts val="1600"/>
              <a:buFont typeface="Epilogue"/>
              <a:buNone/>
            </a:pPr>
            <a:r>
              <a:rPr b="0" i="0" lang="en-US" sz="1600" u="none" cap="none" strike="noStrike">
                <a:solidFill>
                  <a:srgbClr val="EBECEF"/>
                </a:solidFill>
                <a:latin typeface="Epilogue"/>
                <a:ea typeface="Epilogue"/>
                <a:cs typeface="Epilogue"/>
                <a:sym typeface="Epilogue"/>
              </a:rPr>
              <a:t>Suraksha-Path is an AI and IoT-powered system that creates automatic green corridors for ambulances. Our intelligent platform combines route optimization, traffic signal control, and hospital coordination to save precious minutes when they matter most.</a:t>
            </a:r>
            <a:endParaRPr b="0" i="0" sz="1600" u="none" cap="none" strike="noStrike"/>
          </a:p>
        </p:txBody>
      </p:sp>
      <p:sp>
        <p:nvSpPr>
          <p:cNvPr id="85" name="Google Shape;85;p16"/>
          <p:cNvSpPr/>
          <p:nvPr/>
        </p:nvSpPr>
        <p:spPr>
          <a:xfrm>
            <a:off x="955238" y="3353633"/>
            <a:ext cx="22860" cy="4031933"/>
          </a:xfrm>
          <a:prstGeom prst="roundRect">
            <a:avLst>
              <a:gd fmla="val 379537" name="adj"/>
            </a:avLst>
          </a:pr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1164729" y="3574494"/>
            <a:ext cx="619720" cy="22860"/>
          </a:xfrm>
          <a:prstGeom prst="roundRect">
            <a:avLst>
              <a:gd fmla="val 379537" name="adj"/>
            </a:avLst>
          </a:pr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722888" y="3353633"/>
            <a:ext cx="464701" cy="464701"/>
          </a:xfrm>
          <a:prstGeom prst="roundRect">
            <a:avLst>
              <a:gd fmla="val 18671"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8" name="Google Shape;88;p16"/>
          <p:cNvPicPr preferRelativeResize="0"/>
          <p:nvPr/>
        </p:nvPicPr>
        <p:blipFill rotWithShape="1">
          <a:blip r:embed="rId4">
            <a:alphaModFix/>
          </a:blip>
          <a:srcRect b="0" l="0" r="0" t="0"/>
          <a:stretch/>
        </p:blipFill>
        <p:spPr>
          <a:xfrm>
            <a:off x="800279" y="3392269"/>
            <a:ext cx="309801" cy="387310"/>
          </a:xfrm>
          <a:prstGeom prst="rect">
            <a:avLst/>
          </a:prstGeom>
          <a:noFill/>
          <a:ln>
            <a:noFill/>
          </a:ln>
        </p:spPr>
      </p:pic>
      <p:sp>
        <p:nvSpPr>
          <p:cNvPr id="89" name="Google Shape;89;p16"/>
          <p:cNvSpPr/>
          <p:nvPr/>
        </p:nvSpPr>
        <p:spPr>
          <a:xfrm>
            <a:off x="1988225" y="3424595"/>
            <a:ext cx="2780467" cy="3227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BECEF"/>
              </a:buClr>
              <a:buSzPts val="2000"/>
              <a:buFont typeface="Fraunces"/>
              <a:buNone/>
            </a:pPr>
            <a:r>
              <a:rPr b="1" i="0" lang="en-US" sz="2000" u="none" cap="none" strike="noStrike">
                <a:solidFill>
                  <a:srgbClr val="EBECEF"/>
                </a:solidFill>
                <a:latin typeface="Fraunces"/>
                <a:ea typeface="Fraunces"/>
                <a:cs typeface="Fraunces"/>
                <a:sym typeface="Fraunces"/>
              </a:rPr>
              <a:t>Ambulance Detection</a:t>
            </a:r>
            <a:endParaRPr b="0" i="0" sz="2000" u="none" cap="none" strike="noStrike"/>
          </a:p>
        </p:txBody>
      </p:sp>
      <p:sp>
        <p:nvSpPr>
          <p:cNvPr id="90" name="Google Shape;90;p16"/>
          <p:cNvSpPr/>
          <p:nvPr/>
        </p:nvSpPr>
        <p:spPr>
          <a:xfrm>
            <a:off x="1988225" y="3871317"/>
            <a:ext cx="6432828" cy="33051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BECEF"/>
              </a:buClr>
              <a:buSzPts val="1600"/>
              <a:buFont typeface="Epilogue"/>
              <a:buNone/>
            </a:pPr>
            <a:r>
              <a:rPr b="0" i="0" lang="en-US" sz="1600" u="none" cap="none" strike="noStrike">
                <a:solidFill>
                  <a:srgbClr val="EBECEF"/>
                </a:solidFill>
                <a:latin typeface="Epilogue"/>
                <a:ea typeface="Epilogue"/>
                <a:cs typeface="Epilogue"/>
                <a:sym typeface="Epilogue"/>
              </a:rPr>
              <a:t>DSRC-C/V2X sensors automatically identify emergency vehicles</a:t>
            </a:r>
            <a:endParaRPr b="0" i="0" sz="1600" u="none" cap="none" strike="noStrike"/>
          </a:p>
        </p:txBody>
      </p:sp>
      <p:sp>
        <p:nvSpPr>
          <p:cNvPr id="91" name="Google Shape;91;p16"/>
          <p:cNvSpPr/>
          <p:nvPr/>
        </p:nvSpPr>
        <p:spPr>
          <a:xfrm>
            <a:off x="1164729" y="4835843"/>
            <a:ext cx="619720" cy="22860"/>
          </a:xfrm>
          <a:prstGeom prst="roundRect">
            <a:avLst>
              <a:gd fmla="val 379537" name="adj"/>
            </a:avLst>
          </a:pr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722888" y="4614982"/>
            <a:ext cx="464701" cy="464701"/>
          </a:xfrm>
          <a:prstGeom prst="roundRect">
            <a:avLst>
              <a:gd fmla="val 18671"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3" name="Google Shape;93;p16"/>
          <p:cNvPicPr preferRelativeResize="0"/>
          <p:nvPr/>
        </p:nvPicPr>
        <p:blipFill rotWithShape="1">
          <a:blip r:embed="rId5">
            <a:alphaModFix/>
          </a:blip>
          <a:srcRect b="0" l="0" r="0" t="0"/>
          <a:stretch/>
        </p:blipFill>
        <p:spPr>
          <a:xfrm>
            <a:off x="800279" y="4653617"/>
            <a:ext cx="309801" cy="387310"/>
          </a:xfrm>
          <a:prstGeom prst="rect">
            <a:avLst/>
          </a:prstGeom>
          <a:noFill/>
          <a:ln>
            <a:noFill/>
          </a:ln>
        </p:spPr>
      </p:pic>
      <p:sp>
        <p:nvSpPr>
          <p:cNvPr id="94" name="Google Shape;94;p16"/>
          <p:cNvSpPr/>
          <p:nvPr/>
        </p:nvSpPr>
        <p:spPr>
          <a:xfrm>
            <a:off x="1988225" y="4685943"/>
            <a:ext cx="2807732" cy="3227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BECEF"/>
              </a:buClr>
              <a:buSzPts val="2000"/>
              <a:buFont typeface="Fraunces"/>
              <a:buNone/>
            </a:pPr>
            <a:r>
              <a:rPr b="1" i="0" lang="en-US" sz="2000" u="none" cap="none" strike="noStrike">
                <a:solidFill>
                  <a:srgbClr val="EBECEF"/>
                </a:solidFill>
                <a:latin typeface="Fraunces"/>
                <a:ea typeface="Fraunces"/>
                <a:cs typeface="Fraunces"/>
                <a:sym typeface="Fraunces"/>
              </a:rPr>
              <a:t>Smart Traffic Control</a:t>
            </a:r>
            <a:endParaRPr b="0" i="0" sz="2000" u="none" cap="none" strike="noStrike"/>
          </a:p>
        </p:txBody>
      </p:sp>
      <p:sp>
        <p:nvSpPr>
          <p:cNvPr id="95" name="Google Shape;95;p16"/>
          <p:cNvSpPr/>
          <p:nvPr/>
        </p:nvSpPr>
        <p:spPr>
          <a:xfrm>
            <a:off x="1988225" y="5132665"/>
            <a:ext cx="6432828" cy="66103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BECEF"/>
              </a:buClr>
              <a:buSzPts val="1600"/>
              <a:buFont typeface="Epilogue"/>
              <a:buNone/>
            </a:pPr>
            <a:r>
              <a:rPr b="0" i="0" lang="en-US" sz="1600" u="none" cap="none" strike="noStrike">
                <a:solidFill>
                  <a:srgbClr val="EBECEF"/>
                </a:solidFill>
                <a:latin typeface="Epilogue"/>
                <a:ea typeface="Epilogue"/>
                <a:cs typeface="Epilogue"/>
                <a:sym typeface="Epilogue"/>
              </a:rPr>
              <a:t>AI instantly creates green corridors by controlling traffic signals</a:t>
            </a:r>
            <a:endParaRPr b="0" i="0" sz="1600" u="none" cap="none" strike="noStrike"/>
          </a:p>
        </p:txBody>
      </p:sp>
      <p:sp>
        <p:nvSpPr>
          <p:cNvPr id="96" name="Google Shape;96;p16"/>
          <p:cNvSpPr/>
          <p:nvPr/>
        </p:nvSpPr>
        <p:spPr>
          <a:xfrm>
            <a:off x="1164729" y="6427708"/>
            <a:ext cx="619720" cy="22860"/>
          </a:xfrm>
          <a:prstGeom prst="roundRect">
            <a:avLst>
              <a:gd fmla="val 379537" name="adj"/>
            </a:avLst>
          </a:pr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722888" y="6206847"/>
            <a:ext cx="464701" cy="464701"/>
          </a:xfrm>
          <a:prstGeom prst="roundRect">
            <a:avLst>
              <a:gd fmla="val 18671"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8" name="Google Shape;98;p16"/>
          <p:cNvPicPr preferRelativeResize="0"/>
          <p:nvPr/>
        </p:nvPicPr>
        <p:blipFill rotWithShape="1">
          <a:blip r:embed="rId6">
            <a:alphaModFix/>
          </a:blip>
          <a:srcRect b="0" l="0" r="0" t="0"/>
          <a:stretch/>
        </p:blipFill>
        <p:spPr>
          <a:xfrm>
            <a:off x="800279" y="6245483"/>
            <a:ext cx="309801" cy="387310"/>
          </a:xfrm>
          <a:prstGeom prst="rect">
            <a:avLst/>
          </a:prstGeom>
          <a:noFill/>
          <a:ln>
            <a:noFill/>
          </a:ln>
        </p:spPr>
      </p:pic>
      <p:sp>
        <p:nvSpPr>
          <p:cNvPr id="99" name="Google Shape;99;p16"/>
          <p:cNvSpPr/>
          <p:nvPr/>
        </p:nvSpPr>
        <p:spPr>
          <a:xfrm>
            <a:off x="1988225" y="6277808"/>
            <a:ext cx="2885242" cy="3227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BECEF"/>
              </a:buClr>
              <a:buSzPts val="2000"/>
              <a:buFont typeface="Fraunces"/>
              <a:buNone/>
            </a:pPr>
            <a:r>
              <a:rPr b="1" i="0" lang="en-US" sz="2000" u="none" cap="none" strike="noStrike">
                <a:solidFill>
                  <a:srgbClr val="EBECEF"/>
                </a:solidFill>
                <a:latin typeface="Fraunces"/>
                <a:ea typeface="Fraunces"/>
                <a:cs typeface="Fraunces"/>
                <a:sym typeface="Fraunces"/>
              </a:rPr>
              <a:t>Hospital Coordination</a:t>
            </a:r>
            <a:endParaRPr b="0" i="0" sz="2000" u="none" cap="none" strike="noStrike"/>
          </a:p>
        </p:txBody>
      </p:sp>
      <p:sp>
        <p:nvSpPr>
          <p:cNvPr id="100" name="Google Shape;100;p16"/>
          <p:cNvSpPr/>
          <p:nvPr/>
        </p:nvSpPr>
        <p:spPr>
          <a:xfrm>
            <a:off x="1988225" y="6724531"/>
            <a:ext cx="6432828" cy="66103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BECEF"/>
              </a:buClr>
              <a:buSzPts val="1600"/>
              <a:buFont typeface="Epilogue"/>
              <a:buNone/>
            </a:pPr>
            <a:r>
              <a:rPr b="0" i="0" lang="en-US" sz="1600" u="none" cap="none" strike="noStrike">
                <a:solidFill>
                  <a:srgbClr val="EBECEF"/>
                </a:solidFill>
                <a:latin typeface="Epilogue"/>
                <a:ea typeface="Epilogue"/>
                <a:cs typeface="Epilogue"/>
                <a:sym typeface="Epilogue"/>
              </a:rPr>
              <a:t>Real-time patient data transmission ensures readiness upon arrival</a:t>
            </a:r>
            <a:endParaRPr b="0" i="0" sz="16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p:nvPr/>
        </p:nvSpPr>
        <p:spPr>
          <a:xfrm>
            <a:off x="722828" y="909995"/>
            <a:ext cx="5411986" cy="645438"/>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FFFFFF"/>
              </a:buClr>
              <a:buSzPts val="4050"/>
              <a:buFont typeface="Fraunces"/>
              <a:buNone/>
            </a:pPr>
            <a:r>
              <a:rPr b="0" i="0" lang="en-US" sz="4050" u="none" cap="none" strike="noStrike">
                <a:solidFill>
                  <a:srgbClr val="FFFFFF"/>
                </a:solidFill>
                <a:latin typeface="Fraunces"/>
                <a:ea typeface="Fraunces"/>
                <a:cs typeface="Fraunces"/>
                <a:sym typeface="Fraunces"/>
              </a:rPr>
              <a:t>Our Unfair Advantage</a:t>
            </a:r>
            <a:endParaRPr b="0" i="0" sz="4050" u="none" cap="none" strike="noStrike"/>
          </a:p>
        </p:txBody>
      </p:sp>
      <p:sp>
        <p:nvSpPr>
          <p:cNvPr id="107" name="Google Shape;107;p17"/>
          <p:cNvSpPr/>
          <p:nvPr/>
        </p:nvSpPr>
        <p:spPr>
          <a:xfrm>
            <a:off x="722828" y="1968460"/>
            <a:ext cx="13184743" cy="1566267"/>
          </a:xfrm>
          <a:prstGeom prst="roundRect">
            <a:avLst>
              <a:gd fmla="val 5539" name="adj"/>
            </a:avLst>
          </a:prstGeom>
          <a:solidFill>
            <a:srgbClr val="080E26"/>
          </a:solidFill>
          <a:ln cap="flat" cmpd="sng" w="22850">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p:nvPr/>
        </p:nvSpPr>
        <p:spPr>
          <a:xfrm>
            <a:off x="745688" y="1991320"/>
            <a:ext cx="826175" cy="1520547"/>
          </a:xfrm>
          <a:prstGeom prst="roundRect">
            <a:avLst>
              <a:gd fmla="val 7180" name="adj"/>
            </a:avLst>
          </a:pr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1000006" y="2557939"/>
            <a:ext cx="309801" cy="38719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BECEF"/>
              </a:buClr>
              <a:buSzPts val="2400"/>
              <a:buFont typeface="Fraunces"/>
              <a:buNone/>
            </a:pPr>
            <a:r>
              <a:rPr b="0" i="0" lang="en-US" sz="2400" u="none" cap="none" strike="noStrike">
                <a:solidFill>
                  <a:srgbClr val="EBECEF"/>
                </a:solidFill>
                <a:latin typeface="Fraunces"/>
                <a:ea typeface="Fraunces"/>
                <a:cs typeface="Fraunces"/>
                <a:sym typeface="Fraunces"/>
              </a:rPr>
              <a:t>1</a:t>
            </a:r>
            <a:endParaRPr b="0" i="0" sz="2400" u="none" cap="none" strike="noStrike"/>
          </a:p>
        </p:txBody>
      </p:sp>
      <p:sp>
        <p:nvSpPr>
          <p:cNvPr id="110" name="Google Shape;110;p17"/>
          <p:cNvSpPr/>
          <p:nvPr/>
        </p:nvSpPr>
        <p:spPr>
          <a:xfrm>
            <a:off x="1778317" y="2197775"/>
            <a:ext cx="2581870" cy="3227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BECEF"/>
              </a:buClr>
              <a:buSzPts val="2000"/>
              <a:buFont typeface="Fraunces"/>
              <a:buNone/>
            </a:pPr>
            <a:r>
              <a:rPr b="1" i="0" lang="en-US" sz="2000" u="none" cap="none" strike="noStrike">
                <a:solidFill>
                  <a:srgbClr val="EBECEF"/>
                </a:solidFill>
                <a:latin typeface="Fraunces"/>
                <a:ea typeface="Fraunces"/>
                <a:cs typeface="Fraunces"/>
                <a:sym typeface="Fraunces"/>
              </a:rPr>
              <a:t>Fully Automatic</a:t>
            </a:r>
            <a:endParaRPr b="0" i="0" sz="2000" u="none" cap="none" strike="noStrike"/>
          </a:p>
        </p:txBody>
      </p:sp>
      <p:sp>
        <p:nvSpPr>
          <p:cNvPr id="111" name="Google Shape;111;p17"/>
          <p:cNvSpPr/>
          <p:nvPr/>
        </p:nvSpPr>
        <p:spPr>
          <a:xfrm>
            <a:off x="1778317" y="2644378"/>
            <a:ext cx="12106394" cy="66103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BECEF"/>
              </a:buClr>
              <a:buSzPts val="1600"/>
              <a:buFont typeface="Epilogue"/>
              <a:buNone/>
            </a:pPr>
            <a:r>
              <a:rPr b="0" i="0" lang="en-US" sz="1600" u="none" cap="none" strike="noStrike">
                <a:solidFill>
                  <a:srgbClr val="EBECEF"/>
                </a:solidFill>
                <a:latin typeface="Epilogue"/>
                <a:ea typeface="Epilogue"/>
                <a:cs typeface="Epilogue"/>
                <a:sym typeface="Epilogue"/>
              </a:rPr>
              <a:t>DSRC-C/V2X sensors detect ambulances from 1.5km away and automatically trigger green signals. No manual intervention needed.</a:t>
            </a:r>
            <a:endParaRPr b="0" i="0" sz="1600" u="none" cap="none" strike="noStrike"/>
          </a:p>
        </p:txBody>
      </p:sp>
      <p:sp>
        <p:nvSpPr>
          <p:cNvPr id="112" name="Google Shape;112;p17"/>
          <p:cNvSpPr/>
          <p:nvPr/>
        </p:nvSpPr>
        <p:spPr>
          <a:xfrm>
            <a:off x="722828" y="3741182"/>
            <a:ext cx="13184743" cy="1239322"/>
          </a:xfrm>
          <a:prstGeom prst="roundRect">
            <a:avLst>
              <a:gd fmla="val 7000" name="adj"/>
            </a:avLst>
          </a:prstGeom>
          <a:solidFill>
            <a:srgbClr val="080E26"/>
          </a:solidFill>
          <a:ln cap="flat" cmpd="sng" w="22850">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745688" y="3764042"/>
            <a:ext cx="826175" cy="1193602"/>
          </a:xfrm>
          <a:prstGeom prst="roundRect">
            <a:avLst>
              <a:gd fmla="val 7180" name="adj"/>
            </a:avLst>
          </a:pr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1000006" y="4167188"/>
            <a:ext cx="309801" cy="38719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BECEF"/>
              </a:buClr>
              <a:buSzPts val="2400"/>
              <a:buFont typeface="Fraunces"/>
              <a:buNone/>
            </a:pPr>
            <a:r>
              <a:rPr b="0" i="0" lang="en-US" sz="2400" u="none" cap="none" strike="noStrike">
                <a:solidFill>
                  <a:srgbClr val="EBECEF"/>
                </a:solidFill>
                <a:latin typeface="Fraunces"/>
                <a:ea typeface="Fraunces"/>
                <a:cs typeface="Fraunces"/>
                <a:sym typeface="Fraunces"/>
              </a:rPr>
              <a:t>2</a:t>
            </a:r>
            <a:endParaRPr b="0" i="0" sz="2400" u="none" cap="none" strike="noStrike"/>
          </a:p>
        </p:txBody>
      </p:sp>
      <p:sp>
        <p:nvSpPr>
          <p:cNvPr id="115" name="Google Shape;115;p17"/>
          <p:cNvSpPr/>
          <p:nvPr/>
        </p:nvSpPr>
        <p:spPr>
          <a:xfrm>
            <a:off x="1778317" y="3970496"/>
            <a:ext cx="2834045" cy="3227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BECEF"/>
              </a:buClr>
              <a:buSzPts val="2000"/>
              <a:buFont typeface="Fraunces"/>
              <a:buNone/>
            </a:pPr>
            <a:r>
              <a:rPr b="1" i="0" lang="en-US" sz="2000" u="none" cap="none" strike="noStrike">
                <a:solidFill>
                  <a:srgbClr val="EBECEF"/>
                </a:solidFill>
                <a:latin typeface="Fraunces"/>
                <a:ea typeface="Fraunces"/>
                <a:cs typeface="Fraunces"/>
                <a:sym typeface="Fraunces"/>
              </a:rPr>
              <a:t>AI-Powered Precision</a:t>
            </a:r>
            <a:endParaRPr b="0" i="0" sz="2000" u="none" cap="none" strike="noStrike"/>
          </a:p>
        </p:txBody>
      </p:sp>
      <p:sp>
        <p:nvSpPr>
          <p:cNvPr id="116" name="Google Shape;116;p17"/>
          <p:cNvSpPr/>
          <p:nvPr/>
        </p:nvSpPr>
        <p:spPr>
          <a:xfrm>
            <a:off x="1778317" y="4417100"/>
            <a:ext cx="12106394" cy="33051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BECEF"/>
              </a:buClr>
              <a:buSzPts val="1600"/>
              <a:buFont typeface="Epilogue"/>
              <a:buNone/>
            </a:pPr>
            <a:r>
              <a:rPr b="0" i="0" lang="en-US" sz="1600" u="none" cap="none" strike="noStrike">
                <a:solidFill>
                  <a:srgbClr val="EBECEF"/>
                </a:solidFill>
                <a:latin typeface="Epilogue"/>
                <a:ea typeface="Epilogue"/>
                <a:cs typeface="Epilogue"/>
                <a:sym typeface="Epilogue"/>
              </a:rPr>
              <a:t>Our AI predicts traffic patterns 5 minutes ahead and updates routes every 10 seconds—3x faster than existing apps.</a:t>
            </a:r>
            <a:endParaRPr b="0" i="0" sz="1600" u="none" cap="none" strike="noStrike"/>
          </a:p>
        </p:txBody>
      </p:sp>
      <p:sp>
        <p:nvSpPr>
          <p:cNvPr id="117" name="Google Shape;117;p17"/>
          <p:cNvSpPr/>
          <p:nvPr/>
        </p:nvSpPr>
        <p:spPr>
          <a:xfrm>
            <a:off x="722828" y="5186958"/>
            <a:ext cx="13184743" cy="1239322"/>
          </a:xfrm>
          <a:prstGeom prst="roundRect">
            <a:avLst>
              <a:gd fmla="val 7000" name="adj"/>
            </a:avLst>
          </a:prstGeom>
          <a:solidFill>
            <a:srgbClr val="080E26"/>
          </a:solidFill>
          <a:ln cap="flat" cmpd="sng" w="22850">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745688" y="5209818"/>
            <a:ext cx="826175" cy="1193602"/>
          </a:xfrm>
          <a:prstGeom prst="roundRect">
            <a:avLst>
              <a:gd fmla="val 7180" name="adj"/>
            </a:avLst>
          </a:pr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1000006" y="5612963"/>
            <a:ext cx="309801" cy="38719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BECEF"/>
              </a:buClr>
              <a:buSzPts val="2400"/>
              <a:buFont typeface="Fraunces"/>
              <a:buNone/>
            </a:pPr>
            <a:r>
              <a:rPr b="0" i="0" lang="en-US" sz="2400" u="none" cap="none" strike="noStrike">
                <a:solidFill>
                  <a:srgbClr val="EBECEF"/>
                </a:solidFill>
                <a:latin typeface="Fraunces"/>
                <a:ea typeface="Fraunces"/>
                <a:cs typeface="Fraunces"/>
                <a:sym typeface="Fraunces"/>
              </a:rPr>
              <a:t>3</a:t>
            </a:r>
            <a:endParaRPr b="0" i="0" sz="2400" u="none" cap="none" strike="noStrike"/>
          </a:p>
        </p:txBody>
      </p:sp>
      <p:sp>
        <p:nvSpPr>
          <p:cNvPr id="120" name="Google Shape;120;p17"/>
          <p:cNvSpPr/>
          <p:nvPr/>
        </p:nvSpPr>
        <p:spPr>
          <a:xfrm>
            <a:off x="1778317" y="5416272"/>
            <a:ext cx="3900011" cy="3227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BECEF"/>
              </a:buClr>
              <a:buSzPts val="2000"/>
              <a:buFont typeface="Fraunces"/>
              <a:buNone/>
            </a:pPr>
            <a:r>
              <a:rPr b="1" i="0" lang="en-US" sz="2000" u="none" cap="none" strike="noStrike">
                <a:solidFill>
                  <a:srgbClr val="EBECEF"/>
                </a:solidFill>
                <a:latin typeface="Fraunces"/>
                <a:ea typeface="Fraunces"/>
                <a:cs typeface="Fraunces"/>
                <a:sym typeface="Fraunces"/>
              </a:rPr>
              <a:t>Seamless Hospital Integration</a:t>
            </a:r>
            <a:endParaRPr b="0" i="0" sz="2000" u="none" cap="none" strike="noStrike"/>
          </a:p>
        </p:txBody>
      </p:sp>
      <p:sp>
        <p:nvSpPr>
          <p:cNvPr id="121" name="Google Shape;121;p17"/>
          <p:cNvSpPr/>
          <p:nvPr/>
        </p:nvSpPr>
        <p:spPr>
          <a:xfrm>
            <a:off x="1778317" y="5862876"/>
            <a:ext cx="12106394" cy="330517"/>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BECEF"/>
              </a:buClr>
              <a:buSzPts val="1600"/>
              <a:buFont typeface="Epilogue"/>
              <a:buNone/>
            </a:pPr>
            <a:r>
              <a:rPr b="0" i="0" lang="en-US" sz="1600" u="none" cap="none" strike="noStrike">
                <a:solidFill>
                  <a:srgbClr val="EBECEF"/>
                </a:solidFill>
                <a:latin typeface="Epilogue"/>
                <a:ea typeface="Epilogue"/>
                <a:cs typeface="Epilogue"/>
                <a:sym typeface="Epilogue"/>
              </a:rPr>
              <a:t>Secure app transmits patient vitals directly to emergency rooms, reducing preparation time and improving outcomes.</a:t>
            </a:r>
            <a:endParaRPr b="0" i="0" sz="1600" u="none" cap="none" strike="noStrike"/>
          </a:p>
        </p:txBody>
      </p:sp>
      <p:sp>
        <p:nvSpPr>
          <p:cNvPr id="122" name="Google Shape;122;p17"/>
          <p:cNvSpPr/>
          <p:nvPr/>
        </p:nvSpPr>
        <p:spPr>
          <a:xfrm>
            <a:off x="722828" y="6658570"/>
            <a:ext cx="13184743" cy="66103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BECEF"/>
              </a:buClr>
              <a:buSzPts val="1600"/>
              <a:buFont typeface="Epilogue"/>
              <a:buNone/>
            </a:pPr>
            <a:r>
              <a:rPr b="0" i="0" lang="en-US" sz="1600" u="none" cap="none" strike="noStrike">
                <a:solidFill>
                  <a:srgbClr val="EBECEF"/>
                </a:solidFill>
                <a:latin typeface="Epilogue"/>
                <a:ea typeface="Epilogue"/>
                <a:cs typeface="Epilogue"/>
                <a:sym typeface="Epilogue"/>
              </a:rPr>
              <a:t>While competitors offer basic navigation or manual systems, Suraksha-Path delivers end-to-end automation that works without human intervention.</a:t>
            </a:r>
            <a:endParaRPr b="0" i="0" sz="1600" u="none" cap="none" strike="noStrike"/>
          </a:p>
        </p:txBody>
      </p:sp>
      <p:sp>
        <p:nvSpPr>
          <p:cNvPr id="123" name="Google Shape;123;p17"/>
          <p:cNvSpPr/>
          <p:nvPr/>
        </p:nvSpPr>
        <p:spPr>
          <a:xfrm>
            <a:off x="12733200" y="7808400"/>
            <a:ext cx="1897200" cy="42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24" name="Google Shape;124;p17"/>
          <p:cNvSpPr/>
          <p:nvPr/>
        </p:nvSpPr>
        <p:spPr>
          <a:xfrm>
            <a:off x="12733200" y="7808400"/>
            <a:ext cx="1897200" cy="421200"/>
          </a:xfrm>
          <a:prstGeom prst="rect">
            <a:avLst/>
          </a:prstGeom>
          <a:solidFill>
            <a:srgbClr val="080E26"/>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p:nvPr/>
        </p:nvSpPr>
        <p:spPr>
          <a:xfrm>
            <a:off x="793790" y="880586"/>
            <a:ext cx="12387382"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Fraunces"/>
              <a:buNone/>
            </a:pPr>
            <a:r>
              <a:rPr b="0" i="0" lang="en-US" sz="4450" u="none" cap="none" strike="noStrike">
                <a:solidFill>
                  <a:srgbClr val="FFFFFF"/>
                </a:solidFill>
                <a:latin typeface="Fraunces"/>
                <a:ea typeface="Fraunces"/>
                <a:cs typeface="Fraunces"/>
                <a:sym typeface="Fraunces"/>
              </a:rPr>
              <a:t>The Brain Behind the Operation: OpenAI APIs</a:t>
            </a:r>
            <a:endParaRPr b="0" i="0" sz="4450" u="none" cap="none" strike="noStrike"/>
          </a:p>
        </p:txBody>
      </p:sp>
      <p:sp>
        <p:nvSpPr>
          <p:cNvPr id="131" name="Google Shape;131;p18"/>
          <p:cNvSpPr/>
          <p:nvPr/>
        </p:nvSpPr>
        <p:spPr>
          <a:xfrm>
            <a:off x="793790" y="2042993"/>
            <a:ext cx="4196358" cy="5305901"/>
          </a:xfrm>
          <a:prstGeom prst="roundRect">
            <a:avLst>
              <a:gd fmla="val 2270" name="adj"/>
            </a:avLst>
          </a:prstGeom>
          <a:solidFill>
            <a:srgbClr val="080E26"/>
          </a:solidFill>
          <a:ln cap="flat" cmpd="sng" w="3047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824270" y="2073473"/>
            <a:ext cx="4135398" cy="680442"/>
          </a:xfrm>
          <a:prstGeom prst="roundRect">
            <a:avLst>
              <a:gd fmla="val 8626" name="adj"/>
            </a:avLst>
          </a:pr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3" name="Google Shape;133;p18"/>
          <p:cNvPicPr preferRelativeResize="0"/>
          <p:nvPr/>
        </p:nvPicPr>
        <p:blipFill rotWithShape="1">
          <a:blip r:embed="rId3">
            <a:alphaModFix/>
          </a:blip>
          <a:srcRect b="0" l="0" r="0" t="0"/>
          <a:stretch/>
        </p:blipFill>
        <p:spPr>
          <a:xfrm>
            <a:off x="2721888" y="2197179"/>
            <a:ext cx="340162" cy="425291"/>
          </a:xfrm>
          <a:prstGeom prst="rect">
            <a:avLst/>
          </a:prstGeom>
          <a:noFill/>
          <a:ln>
            <a:noFill/>
          </a:ln>
        </p:spPr>
      </p:pic>
      <p:sp>
        <p:nvSpPr>
          <p:cNvPr id="134" name="Google Shape;134;p18"/>
          <p:cNvSpPr/>
          <p:nvPr/>
        </p:nvSpPr>
        <p:spPr>
          <a:xfrm>
            <a:off x="1051084" y="2980730"/>
            <a:ext cx="3681770"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BECEF"/>
              </a:buClr>
              <a:buSzPts val="2200"/>
              <a:buFont typeface="Fraunces"/>
              <a:buNone/>
            </a:pPr>
            <a:r>
              <a:rPr b="1" i="0" lang="en-US" sz="2200" u="none" cap="none" strike="noStrike">
                <a:solidFill>
                  <a:srgbClr val="EBECEF"/>
                </a:solidFill>
                <a:latin typeface="Fraunces"/>
                <a:ea typeface="Fraunces"/>
                <a:cs typeface="Fraunces"/>
                <a:sym typeface="Fraunces"/>
              </a:rPr>
              <a:t>GPT-4o: Intelligent Reasoning</a:t>
            </a:r>
            <a:endParaRPr b="1" i="0" sz="2200" u="none" cap="none" strike="noStrike"/>
          </a:p>
        </p:txBody>
      </p:sp>
      <p:sp>
        <p:nvSpPr>
          <p:cNvPr id="135" name="Google Shape;135;p18"/>
          <p:cNvSpPr/>
          <p:nvPr/>
        </p:nvSpPr>
        <p:spPr>
          <a:xfrm>
            <a:off x="1051075" y="3825474"/>
            <a:ext cx="3681900" cy="420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0" i="0" lang="en-US" sz="1650" u="none" cap="none" strike="noStrike">
                <a:solidFill>
                  <a:srgbClr val="EBECEF"/>
                </a:solidFill>
                <a:latin typeface="Epilogue"/>
                <a:ea typeface="Epilogue"/>
                <a:cs typeface="Epilogue"/>
                <a:sym typeface="Epilogue"/>
              </a:rPr>
              <a:t>Acts as the core brain for real-time reasoning and generating personalized, context-aware instructions for drivers, such as "Move left, ambulance 200m behind you." It also provides crucial multi-language support for local drivers, ensuring clear communication.</a:t>
            </a:r>
            <a:endParaRPr b="0" i="0" sz="1650" u="none" cap="none" strike="noStrike"/>
          </a:p>
        </p:txBody>
      </p:sp>
      <p:sp>
        <p:nvSpPr>
          <p:cNvPr id="136" name="Google Shape;136;p18"/>
          <p:cNvSpPr/>
          <p:nvPr/>
        </p:nvSpPr>
        <p:spPr>
          <a:xfrm>
            <a:off x="5216962" y="2042993"/>
            <a:ext cx="4196358" cy="5305901"/>
          </a:xfrm>
          <a:prstGeom prst="roundRect">
            <a:avLst>
              <a:gd fmla="val 2270" name="adj"/>
            </a:avLst>
          </a:prstGeom>
          <a:solidFill>
            <a:srgbClr val="080E26"/>
          </a:solidFill>
          <a:ln cap="flat" cmpd="sng" w="3047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5247442" y="2073473"/>
            <a:ext cx="4135398" cy="680442"/>
          </a:xfrm>
          <a:prstGeom prst="roundRect">
            <a:avLst>
              <a:gd fmla="val 8626" name="adj"/>
            </a:avLst>
          </a:pr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8" name="Google Shape;138;p18"/>
          <p:cNvPicPr preferRelativeResize="0"/>
          <p:nvPr/>
        </p:nvPicPr>
        <p:blipFill rotWithShape="1">
          <a:blip r:embed="rId4">
            <a:alphaModFix/>
          </a:blip>
          <a:srcRect b="0" l="0" r="0" t="0"/>
          <a:stretch/>
        </p:blipFill>
        <p:spPr>
          <a:xfrm>
            <a:off x="7145060" y="2197179"/>
            <a:ext cx="340162" cy="425291"/>
          </a:xfrm>
          <a:prstGeom prst="rect">
            <a:avLst/>
          </a:prstGeom>
          <a:noFill/>
          <a:ln>
            <a:noFill/>
          </a:ln>
        </p:spPr>
      </p:pic>
      <p:sp>
        <p:nvSpPr>
          <p:cNvPr id="139" name="Google Shape;139;p18"/>
          <p:cNvSpPr/>
          <p:nvPr/>
        </p:nvSpPr>
        <p:spPr>
          <a:xfrm>
            <a:off x="5474256" y="2935368"/>
            <a:ext cx="3681900" cy="70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BECEF"/>
              </a:buClr>
              <a:buSzPts val="2200"/>
              <a:buFont typeface="Fraunces"/>
              <a:buNone/>
            </a:pPr>
            <a:r>
              <a:rPr b="1" i="0" lang="en-US" sz="2200" u="none" cap="none" strike="noStrike">
                <a:solidFill>
                  <a:srgbClr val="EBECEF"/>
                </a:solidFill>
                <a:latin typeface="Fraunces"/>
                <a:ea typeface="Fraunces"/>
                <a:cs typeface="Fraunces"/>
                <a:sym typeface="Fraunces"/>
              </a:rPr>
              <a:t>Whisper: Voice-to-Command</a:t>
            </a:r>
            <a:endParaRPr b="1" i="0" sz="2200" u="none" cap="none" strike="noStrike"/>
          </a:p>
        </p:txBody>
      </p:sp>
      <p:sp>
        <p:nvSpPr>
          <p:cNvPr id="140" name="Google Shape;140;p18"/>
          <p:cNvSpPr/>
          <p:nvPr/>
        </p:nvSpPr>
        <p:spPr>
          <a:xfrm>
            <a:off x="5474256" y="3825478"/>
            <a:ext cx="3681770" cy="290322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0" i="0" lang="en-US" sz="1750" u="none" cap="none" strike="noStrike">
                <a:solidFill>
                  <a:srgbClr val="EBECEF"/>
                </a:solidFill>
                <a:latin typeface="Epilogue"/>
                <a:ea typeface="Epilogue"/>
                <a:cs typeface="Epilogue"/>
                <a:sym typeface="Epilogue"/>
              </a:rPr>
              <a:t>Enables hands-free voice commands from ambulance staff (e.g., "patient is critical"), converting them into structured, actionable commands for the system. This allows responders to focus on patient care without manual input.</a:t>
            </a:r>
            <a:endParaRPr b="0" i="0" sz="1750" u="none" cap="none" strike="noStrike"/>
          </a:p>
        </p:txBody>
      </p:sp>
      <p:sp>
        <p:nvSpPr>
          <p:cNvPr id="141" name="Google Shape;141;p18"/>
          <p:cNvSpPr/>
          <p:nvPr/>
        </p:nvSpPr>
        <p:spPr>
          <a:xfrm>
            <a:off x="9640133" y="2042993"/>
            <a:ext cx="4196358" cy="5305901"/>
          </a:xfrm>
          <a:prstGeom prst="roundRect">
            <a:avLst>
              <a:gd fmla="val 2270" name="adj"/>
            </a:avLst>
          </a:prstGeom>
          <a:solidFill>
            <a:srgbClr val="080E26"/>
          </a:solidFill>
          <a:ln cap="flat" cmpd="sng" w="3047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9670613" y="2073473"/>
            <a:ext cx="4135398" cy="680442"/>
          </a:xfrm>
          <a:prstGeom prst="roundRect">
            <a:avLst>
              <a:gd fmla="val 8626" name="adj"/>
            </a:avLst>
          </a:pr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3" name="Google Shape;143;p18"/>
          <p:cNvPicPr preferRelativeResize="0"/>
          <p:nvPr/>
        </p:nvPicPr>
        <p:blipFill rotWithShape="1">
          <a:blip r:embed="rId5">
            <a:alphaModFix/>
          </a:blip>
          <a:srcRect b="0" l="0" r="0" t="0"/>
          <a:stretch/>
        </p:blipFill>
        <p:spPr>
          <a:xfrm>
            <a:off x="11568232" y="2197179"/>
            <a:ext cx="340162" cy="425291"/>
          </a:xfrm>
          <a:prstGeom prst="rect">
            <a:avLst/>
          </a:prstGeom>
          <a:noFill/>
          <a:ln>
            <a:noFill/>
          </a:ln>
        </p:spPr>
      </p:pic>
      <p:sp>
        <p:nvSpPr>
          <p:cNvPr id="144" name="Google Shape;144;p18"/>
          <p:cNvSpPr/>
          <p:nvPr/>
        </p:nvSpPr>
        <p:spPr>
          <a:xfrm>
            <a:off x="9897427" y="2980730"/>
            <a:ext cx="3681770"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BECEF"/>
              </a:buClr>
              <a:buSzPts val="2200"/>
              <a:buFont typeface="Fraunces"/>
              <a:buNone/>
            </a:pPr>
            <a:r>
              <a:rPr b="1" i="0" lang="en-US" sz="2200" u="none" cap="none" strike="noStrike">
                <a:solidFill>
                  <a:srgbClr val="EBECEF"/>
                </a:solidFill>
                <a:latin typeface="Fraunces"/>
                <a:ea typeface="Fraunces"/>
                <a:cs typeface="Fraunces"/>
                <a:sym typeface="Fraunces"/>
              </a:rPr>
              <a:t>DALL-E: Visual Communication</a:t>
            </a:r>
            <a:endParaRPr b="1" i="0" sz="2200" u="none" cap="none" strike="noStrike"/>
          </a:p>
        </p:txBody>
      </p:sp>
      <p:sp>
        <p:nvSpPr>
          <p:cNvPr id="145" name="Google Shape;145;p18"/>
          <p:cNvSpPr/>
          <p:nvPr/>
        </p:nvSpPr>
        <p:spPr>
          <a:xfrm>
            <a:off x="9897427" y="3825478"/>
            <a:ext cx="3681770" cy="326612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BECEF"/>
              </a:buClr>
              <a:buSzPts val="1750"/>
              <a:buFont typeface="Epilogue"/>
              <a:buNone/>
            </a:pPr>
            <a:r>
              <a:rPr b="0" i="0" lang="en-US" sz="1750" u="none" cap="none" strike="noStrike">
                <a:solidFill>
                  <a:srgbClr val="EBECEF"/>
                </a:solidFill>
                <a:latin typeface="Epilogue"/>
                <a:ea typeface="Epilogue"/>
                <a:cs typeface="Epilogue"/>
                <a:sym typeface="Epilogue"/>
              </a:rPr>
              <a:t>Generates dynamic visual route heatmaps for traffic analysis and creates impactful alert posters for public awareness campaigns. This helps communicate critical information clearly and effectively to both authorities and the public.</a:t>
            </a:r>
            <a:endParaRPr b="0" i="0" sz="1750" u="none" cap="none" strike="noStrike"/>
          </a:p>
        </p:txBody>
      </p:sp>
      <p:sp>
        <p:nvSpPr>
          <p:cNvPr id="146" name="Google Shape;146;p18"/>
          <p:cNvSpPr/>
          <p:nvPr/>
        </p:nvSpPr>
        <p:spPr>
          <a:xfrm>
            <a:off x="12733200" y="7808400"/>
            <a:ext cx="1897200" cy="42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47" name="Google Shape;147;p18"/>
          <p:cNvSpPr/>
          <p:nvPr/>
        </p:nvSpPr>
        <p:spPr>
          <a:xfrm>
            <a:off x="12733200" y="7808400"/>
            <a:ext cx="1897200" cy="421200"/>
          </a:xfrm>
          <a:prstGeom prst="rect">
            <a:avLst/>
          </a:prstGeom>
          <a:solidFill>
            <a:srgbClr val="080E26"/>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preencoded.png" id="153" name="Google Shape;153;p1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54" name="Google Shape;154;p19"/>
          <p:cNvSpPr/>
          <p:nvPr/>
        </p:nvSpPr>
        <p:spPr>
          <a:xfrm>
            <a:off x="6262330" y="610791"/>
            <a:ext cx="7592139" cy="1385411"/>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FFFFFF"/>
              </a:buClr>
              <a:buSzPts val="4350"/>
              <a:buFont typeface="Fraunces"/>
              <a:buNone/>
            </a:pPr>
            <a:r>
              <a:rPr b="0" i="0" lang="en-US" sz="4350" u="none" cap="none" strike="noStrike">
                <a:solidFill>
                  <a:srgbClr val="FFFFFF"/>
                </a:solidFill>
                <a:latin typeface="Fraunces"/>
                <a:ea typeface="Fraunces"/>
                <a:cs typeface="Fraunces"/>
                <a:sym typeface="Fraunces"/>
              </a:rPr>
              <a:t>How It Works: The Tech Stack</a:t>
            </a:r>
            <a:endParaRPr b="0" i="0" sz="4350" u="none" cap="none" strike="noStrike"/>
          </a:p>
        </p:txBody>
      </p:sp>
      <p:sp>
        <p:nvSpPr>
          <p:cNvPr id="155" name="Google Shape;155;p19"/>
          <p:cNvSpPr/>
          <p:nvPr/>
        </p:nvSpPr>
        <p:spPr>
          <a:xfrm>
            <a:off x="6262330" y="2328743"/>
            <a:ext cx="3685223" cy="2711529"/>
          </a:xfrm>
          <a:prstGeom prst="roundRect">
            <a:avLst>
              <a:gd fmla="val 3434"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6612731" y="2558058"/>
            <a:ext cx="2984421" cy="346472"/>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EBECEF"/>
              </a:buClr>
              <a:buSzPts val="2150"/>
              <a:buFont typeface="Fraunces"/>
              <a:buNone/>
            </a:pPr>
            <a:r>
              <a:rPr b="1" i="0" lang="en-US" sz="2150" u="none" cap="none" strike="noStrike">
                <a:solidFill>
                  <a:srgbClr val="EBECEF"/>
                </a:solidFill>
                <a:latin typeface="Fraunces"/>
                <a:ea typeface="Fraunces"/>
                <a:cs typeface="Fraunces"/>
                <a:sym typeface="Fraunces"/>
              </a:rPr>
              <a:t>Ambulance Detection</a:t>
            </a:r>
            <a:endParaRPr b="0" i="0" sz="2150" u="none" cap="none" strike="noStrike"/>
          </a:p>
        </p:txBody>
      </p:sp>
      <p:sp>
        <p:nvSpPr>
          <p:cNvPr id="157" name="Google Shape;157;p19"/>
          <p:cNvSpPr/>
          <p:nvPr/>
        </p:nvSpPr>
        <p:spPr>
          <a:xfrm>
            <a:off x="6491645" y="3037522"/>
            <a:ext cx="3226594" cy="1418749"/>
          </a:xfrm>
          <a:prstGeom prst="rect">
            <a:avLst/>
          </a:prstGeom>
          <a:noFill/>
          <a:ln>
            <a:noFill/>
          </a:ln>
        </p:spPr>
        <p:txBody>
          <a:bodyPr anchorCtr="0" anchor="t" bIns="0" lIns="0" spcFirstLastPara="1" rIns="0" wrap="square" tIns="0">
            <a:noAutofit/>
          </a:bodyPr>
          <a:lstStyle/>
          <a:p>
            <a:pPr indent="0" lvl="0" marL="0" marR="0" rtl="0" algn="ctr">
              <a:lnSpc>
                <a:spcPct val="161764"/>
              </a:lnSpc>
              <a:spcBef>
                <a:spcPts val="0"/>
              </a:spcBef>
              <a:spcAft>
                <a:spcPts val="0"/>
              </a:spcAft>
              <a:buClr>
                <a:srgbClr val="EBECEF"/>
              </a:buClr>
              <a:buSzPts val="1700"/>
              <a:buFont typeface="Epilogue"/>
              <a:buNone/>
            </a:pPr>
            <a:r>
              <a:rPr b="0" i="0" lang="en-US" sz="1700" u="none" cap="none" strike="noStrike">
                <a:solidFill>
                  <a:srgbClr val="EBECEF"/>
                </a:solidFill>
                <a:latin typeface="Epilogue"/>
                <a:ea typeface="Epilogue"/>
                <a:cs typeface="Epilogue"/>
                <a:sym typeface="Epilogue"/>
              </a:rPr>
              <a:t>DSRC-C/V2X sensors identify emergency vehicles up to 1.5km away, instantly alerting our central system</a:t>
            </a:r>
            <a:endParaRPr b="0" i="0" sz="1700" u="none" cap="none" strike="noStrike"/>
          </a:p>
        </p:txBody>
      </p:sp>
      <p:sp>
        <p:nvSpPr>
          <p:cNvPr id="158" name="Google Shape;158;p19"/>
          <p:cNvSpPr/>
          <p:nvPr/>
        </p:nvSpPr>
        <p:spPr>
          <a:xfrm>
            <a:off x="10169247" y="2328743"/>
            <a:ext cx="3685223" cy="2711529"/>
          </a:xfrm>
          <a:prstGeom prst="roundRect">
            <a:avLst>
              <a:gd fmla="val 3434"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10530364" y="2558058"/>
            <a:ext cx="2962870" cy="346472"/>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EBECEF"/>
              </a:buClr>
              <a:buSzPts val="2150"/>
              <a:buFont typeface="Fraunces"/>
              <a:buNone/>
            </a:pPr>
            <a:r>
              <a:rPr b="0" i="0" lang="en-US" sz="2150" u="none" cap="none" strike="noStrike">
                <a:solidFill>
                  <a:srgbClr val="EBECEF"/>
                </a:solidFill>
                <a:latin typeface="Fraunces"/>
                <a:ea typeface="Fraunces"/>
                <a:cs typeface="Fraunces"/>
                <a:sym typeface="Fraunces"/>
              </a:rPr>
              <a:t>AI Route Optimization</a:t>
            </a:r>
            <a:endParaRPr b="0" i="0" sz="2150" u="none" cap="none" strike="noStrike"/>
          </a:p>
        </p:txBody>
      </p:sp>
      <p:sp>
        <p:nvSpPr>
          <p:cNvPr id="160" name="Google Shape;160;p19"/>
          <p:cNvSpPr/>
          <p:nvPr/>
        </p:nvSpPr>
        <p:spPr>
          <a:xfrm>
            <a:off x="10398562" y="3037522"/>
            <a:ext cx="3226594" cy="1773436"/>
          </a:xfrm>
          <a:prstGeom prst="rect">
            <a:avLst/>
          </a:prstGeom>
          <a:noFill/>
          <a:ln>
            <a:noFill/>
          </a:ln>
        </p:spPr>
        <p:txBody>
          <a:bodyPr anchorCtr="0" anchor="t" bIns="0" lIns="0" spcFirstLastPara="1" rIns="0" wrap="square" tIns="0">
            <a:noAutofit/>
          </a:bodyPr>
          <a:lstStyle/>
          <a:p>
            <a:pPr indent="0" lvl="0" marL="0" marR="0" rtl="0" algn="ctr">
              <a:lnSpc>
                <a:spcPct val="161764"/>
              </a:lnSpc>
              <a:spcBef>
                <a:spcPts val="0"/>
              </a:spcBef>
              <a:spcAft>
                <a:spcPts val="0"/>
              </a:spcAft>
              <a:buClr>
                <a:srgbClr val="EBECEF"/>
              </a:buClr>
              <a:buSzPts val="1700"/>
              <a:buFont typeface="Epilogue"/>
              <a:buNone/>
            </a:pPr>
            <a:r>
              <a:rPr b="0" i="0" lang="en-US" sz="1700" u="none" cap="none" strike="noStrike">
                <a:solidFill>
                  <a:srgbClr val="EBECEF"/>
                </a:solidFill>
                <a:latin typeface="Epilogue"/>
                <a:ea typeface="Epilogue"/>
                <a:cs typeface="Epilogue"/>
                <a:sym typeface="Epilogue"/>
              </a:rPr>
              <a:t>Machine learning algorithms analyze real-time traffic data, predicting optimal paths and updating every 10 seconds</a:t>
            </a:r>
            <a:endParaRPr b="0" i="0" sz="1700" u="none" cap="none" strike="noStrike"/>
          </a:p>
        </p:txBody>
      </p:sp>
      <p:sp>
        <p:nvSpPr>
          <p:cNvPr id="161" name="Google Shape;161;p19"/>
          <p:cNvSpPr/>
          <p:nvPr/>
        </p:nvSpPr>
        <p:spPr>
          <a:xfrm>
            <a:off x="6262330" y="5261967"/>
            <a:ext cx="3685223" cy="2356842"/>
          </a:xfrm>
          <a:prstGeom prst="roundRect">
            <a:avLst>
              <a:gd fmla="val 3951"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6717744" y="5491282"/>
            <a:ext cx="2774394" cy="346472"/>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EBECEF"/>
              </a:buClr>
              <a:buSzPts val="2150"/>
              <a:buFont typeface="Fraunces"/>
              <a:buNone/>
            </a:pPr>
            <a:r>
              <a:rPr b="1" i="0" lang="en-US" sz="2150" u="none" cap="none" strike="noStrike">
                <a:solidFill>
                  <a:srgbClr val="EBECEF"/>
                </a:solidFill>
                <a:latin typeface="Fraunces"/>
                <a:ea typeface="Fraunces"/>
                <a:cs typeface="Fraunces"/>
                <a:sym typeface="Fraunces"/>
              </a:rPr>
              <a:t>Signal Coordination</a:t>
            </a:r>
            <a:endParaRPr b="0" i="0" sz="2150" u="none" cap="none" strike="noStrike"/>
          </a:p>
        </p:txBody>
      </p:sp>
      <p:sp>
        <p:nvSpPr>
          <p:cNvPr id="163" name="Google Shape;163;p19"/>
          <p:cNvSpPr/>
          <p:nvPr/>
        </p:nvSpPr>
        <p:spPr>
          <a:xfrm>
            <a:off x="6491645" y="5970746"/>
            <a:ext cx="3226594" cy="1418749"/>
          </a:xfrm>
          <a:prstGeom prst="rect">
            <a:avLst/>
          </a:prstGeom>
          <a:noFill/>
          <a:ln>
            <a:noFill/>
          </a:ln>
        </p:spPr>
        <p:txBody>
          <a:bodyPr anchorCtr="0" anchor="t" bIns="0" lIns="0" spcFirstLastPara="1" rIns="0" wrap="square" tIns="0">
            <a:noAutofit/>
          </a:bodyPr>
          <a:lstStyle/>
          <a:p>
            <a:pPr indent="0" lvl="0" marL="0" marR="0" rtl="0" algn="ctr">
              <a:lnSpc>
                <a:spcPct val="161764"/>
              </a:lnSpc>
              <a:spcBef>
                <a:spcPts val="0"/>
              </a:spcBef>
              <a:spcAft>
                <a:spcPts val="0"/>
              </a:spcAft>
              <a:buClr>
                <a:srgbClr val="EBECEF"/>
              </a:buClr>
              <a:buSzPts val="1700"/>
              <a:buFont typeface="Epilogue"/>
              <a:buNone/>
            </a:pPr>
            <a:r>
              <a:rPr b="0" i="0" lang="en-US" sz="1700" u="none" cap="none" strike="noStrike">
                <a:solidFill>
                  <a:srgbClr val="EBECEF"/>
                </a:solidFill>
                <a:latin typeface="Epilogue"/>
                <a:ea typeface="Epilogue"/>
                <a:cs typeface="Epilogue"/>
                <a:sym typeface="Epilogue"/>
              </a:rPr>
              <a:t>IoT controllers automatically synchronize traffic lights to create green corridors along the optimized route</a:t>
            </a:r>
            <a:endParaRPr b="0" i="0" sz="1700" u="none" cap="none" strike="noStrike"/>
          </a:p>
        </p:txBody>
      </p:sp>
      <p:sp>
        <p:nvSpPr>
          <p:cNvPr id="164" name="Google Shape;164;p19"/>
          <p:cNvSpPr/>
          <p:nvPr/>
        </p:nvSpPr>
        <p:spPr>
          <a:xfrm>
            <a:off x="10169247" y="5261967"/>
            <a:ext cx="3685223" cy="2356842"/>
          </a:xfrm>
          <a:prstGeom prst="roundRect">
            <a:avLst>
              <a:gd fmla="val 3951"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10540841" y="5491282"/>
            <a:ext cx="2941915" cy="346472"/>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EBECEF"/>
              </a:buClr>
              <a:buSzPts val="2150"/>
              <a:buFont typeface="Fraunces"/>
              <a:buNone/>
            </a:pPr>
            <a:r>
              <a:rPr b="1" i="0" lang="en-US" sz="2150" u="none" cap="none" strike="noStrike">
                <a:solidFill>
                  <a:srgbClr val="EBECEF"/>
                </a:solidFill>
                <a:latin typeface="Fraunces"/>
                <a:ea typeface="Fraunces"/>
                <a:cs typeface="Fraunces"/>
                <a:sym typeface="Fraunces"/>
              </a:rPr>
              <a:t>Hospital Preparation</a:t>
            </a:r>
            <a:endParaRPr b="0" i="0" sz="2150" u="none" cap="none" strike="noStrike"/>
          </a:p>
        </p:txBody>
      </p:sp>
      <p:sp>
        <p:nvSpPr>
          <p:cNvPr id="166" name="Google Shape;166;p19"/>
          <p:cNvSpPr/>
          <p:nvPr/>
        </p:nvSpPr>
        <p:spPr>
          <a:xfrm>
            <a:off x="10398562" y="5970746"/>
            <a:ext cx="3226594" cy="1418749"/>
          </a:xfrm>
          <a:prstGeom prst="rect">
            <a:avLst/>
          </a:prstGeom>
          <a:noFill/>
          <a:ln>
            <a:noFill/>
          </a:ln>
        </p:spPr>
        <p:txBody>
          <a:bodyPr anchorCtr="0" anchor="t" bIns="0" lIns="0" spcFirstLastPara="1" rIns="0" wrap="square" tIns="0">
            <a:noAutofit/>
          </a:bodyPr>
          <a:lstStyle/>
          <a:p>
            <a:pPr indent="0" lvl="0" marL="0" marR="0" rtl="0" algn="ctr">
              <a:lnSpc>
                <a:spcPct val="161764"/>
              </a:lnSpc>
              <a:spcBef>
                <a:spcPts val="0"/>
              </a:spcBef>
              <a:spcAft>
                <a:spcPts val="0"/>
              </a:spcAft>
              <a:buClr>
                <a:srgbClr val="EBECEF"/>
              </a:buClr>
              <a:buSzPts val="1700"/>
              <a:buFont typeface="Epilogue"/>
              <a:buNone/>
            </a:pPr>
            <a:r>
              <a:rPr b="0" i="0" lang="en-US" sz="1700" u="none" cap="none" strike="noStrike">
                <a:solidFill>
                  <a:srgbClr val="EBECEF"/>
                </a:solidFill>
                <a:latin typeface="Epilogue"/>
                <a:ea typeface="Epilogue"/>
                <a:cs typeface="Epilogue"/>
                <a:sym typeface="Epilogue"/>
              </a:rPr>
              <a:t>End-to-end encrypted app transmits critical patient vitals to hospitals, ensuring readiness upon arrival</a:t>
            </a:r>
            <a:endParaRPr b="0" i="0" sz="1700" u="none" cap="none" strike="noStrike"/>
          </a:p>
        </p:txBody>
      </p:sp>
      <p:sp>
        <p:nvSpPr>
          <p:cNvPr id="167" name="Google Shape;167;p19"/>
          <p:cNvSpPr/>
          <p:nvPr/>
        </p:nvSpPr>
        <p:spPr>
          <a:xfrm>
            <a:off x="12733200" y="7808400"/>
            <a:ext cx="1897200" cy="42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8" name="Google Shape;168;p19"/>
          <p:cNvSpPr/>
          <p:nvPr/>
        </p:nvSpPr>
        <p:spPr>
          <a:xfrm>
            <a:off x="12733200" y="7808400"/>
            <a:ext cx="1897200" cy="421200"/>
          </a:xfrm>
          <a:prstGeom prst="rect">
            <a:avLst/>
          </a:prstGeom>
          <a:solidFill>
            <a:srgbClr val="080E26"/>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descr="preencoded.png" id="174" name="Google Shape;174;p20"/>
          <p:cNvPicPr preferRelativeResize="0"/>
          <p:nvPr/>
        </p:nvPicPr>
        <p:blipFill rotWithShape="1">
          <a:blip r:embed="rId3">
            <a:alphaModFix/>
          </a:blip>
          <a:srcRect b="0" l="0" r="0" t="0"/>
          <a:stretch/>
        </p:blipFill>
        <p:spPr>
          <a:xfrm>
            <a:off x="0" y="0"/>
            <a:ext cx="14630400" cy="2597229"/>
          </a:xfrm>
          <a:prstGeom prst="rect">
            <a:avLst/>
          </a:prstGeom>
          <a:noFill/>
          <a:ln>
            <a:noFill/>
          </a:ln>
        </p:spPr>
      </p:pic>
      <p:sp>
        <p:nvSpPr>
          <p:cNvPr id="175" name="Google Shape;175;p20"/>
          <p:cNvSpPr/>
          <p:nvPr/>
        </p:nvSpPr>
        <p:spPr>
          <a:xfrm>
            <a:off x="727234" y="3168610"/>
            <a:ext cx="6258520" cy="649248"/>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FFFFFF"/>
              </a:buClr>
              <a:buSzPts val="4050"/>
              <a:buFont typeface="Fraunces"/>
              <a:buNone/>
            </a:pPr>
            <a:r>
              <a:rPr b="0" i="0" lang="en-US" sz="4050" u="none" cap="none" strike="noStrike">
                <a:solidFill>
                  <a:srgbClr val="FFFFFF"/>
                </a:solidFill>
                <a:latin typeface="Fraunces"/>
                <a:ea typeface="Fraunces"/>
                <a:cs typeface="Fraunces"/>
                <a:sym typeface="Fraunces"/>
              </a:rPr>
              <a:t>A Life-Saving Investment</a:t>
            </a:r>
            <a:endParaRPr b="0" i="0" sz="4050" u="none" cap="none" strike="noStrike"/>
          </a:p>
        </p:txBody>
      </p:sp>
      <p:sp>
        <p:nvSpPr>
          <p:cNvPr id="176" name="Google Shape;176;p20"/>
          <p:cNvSpPr/>
          <p:nvPr/>
        </p:nvSpPr>
        <p:spPr>
          <a:xfrm>
            <a:off x="727234" y="4233267"/>
            <a:ext cx="4218861" cy="82069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BECEF"/>
              </a:buClr>
              <a:buSzPts val="6450"/>
              <a:buFont typeface="Fraunces"/>
              <a:buNone/>
            </a:pPr>
            <a:r>
              <a:rPr b="0" i="0" lang="en-US" sz="6450" u="none" cap="none" strike="noStrike">
                <a:solidFill>
                  <a:srgbClr val="EBECEF"/>
                </a:solidFill>
                <a:latin typeface="Fraunces"/>
                <a:ea typeface="Fraunces"/>
                <a:cs typeface="Fraunces"/>
                <a:sym typeface="Fraunces"/>
              </a:rPr>
              <a:t>10K+</a:t>
            </a:r>
            <a:endParaRPr b="0" i="0" sz="6450" u="none" cap="none" strike="noStrike"/>
          </a:p>
        </p:txBody>
      </p:sp>
      <p:sp>
        <p:nvSpPr>
          <p:cNvPr id="177" name="Google Shape;177;p20"/>
          <p:cNvSpPr/>
          <p:nvPr/>
        </p:nvSpPr>
        <p:spPr>
          <a:xfrm>
            <a:off x="1466612" y="5313521"/>
            <a:ext cx="2739985" cy="324564"/>
          </a:xfrm>
          <a:prstGeom prst="rect">
            <a:avLst/>
          </a:prstGeom>
          <a:noFill/>
          <a:ln>
            <a:noFill/>
          </a:ln>
        </p:spPr>
        <p:txBody>
          <a:bodyPr anchorCtr="0" anchor="t" bIns="0" lIns="0" spcFirstLastPara="1" rIns="0" wrap="square" tIns="0">
            <a:noAutofit/>
          </a:bodyPr>
          <a:lstStyle/>
          <a:p>
            <a:pPr indent="0" lvl="0" marL="0" marR="0" rtl="0" algn="ctr">
              <a:lnSpc>
                <a:spcPct val="127500"/>
              </a:lnSpc>
              <a:spcBef>
                <a:spcPts val="0"/>
              </a:spcBef>
              <a:spcAft>
                <a:spcPts val="0"/>
              </a:spcAft>
              <a:buClr>
                <a:srgbClr val="EBECEF"/>
              </a:buClr>
              <a:buSzPts val="2000"/>
              <a:buFont typeface="Fraunces"/>
              <a:buNone/>
            </a:pPr>
            <a:r>
              <a:rPr b="1" i="0" lang="en-US" sz="2000" u="none" cap="none" strike="noStrike">
                <a:solidFill>
                  <a:srgbClr val="EBECEF"/>
                </a:solidFill>
                <a:latin typeface="Fraunces"/>
                <a:ea typeface="Fraunces"/>
                <a:cs typeface="Fraunces"/>
                <a:sym typeface="Fraunces"/>
              </a:rPr>
              <a:t>Lives Saved Annually</a:t>
            </a:r>
            <a:endParaRPr b="0" i="0" sz="2000" u="none" cap="none" strike="noStrike"/>
          </a:p>
        </p:txBody>
      </p:sp>
      <p:sp>
        <p:nvSpPr>
          <p:cNvPr id="178" name="Google Shape;178;p20"/>
          <p:cNvSpPr/>
          <p:nvPr/>
        </p:nvSpPr>
        <p:spPr>
          <a:xfrm>
            <a:off x="727234" y="5762744"/>
            <a:ext cx="4218861" cy="997268"/>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Clr>
                <a:srgbClr val="EBECEF"/>
              </a:buClr>
              <a:buSzPts val="1600"/>
              <a:buFont typeface="Epilogue"/>
              <a:buNone/>
            </a:pPr>
            <a:r>
              <a:rPr b="0" i="0" lang="en-US" sz="1600" u="none" cap="none" strike="noStrike">
                <a:solidFill>
                  <a:srgbClr val="EBECEF"/>
                </a:solidFill>
                <a:latin typeface="Epilogue"/>
                <a:ea typeface="Epilogue"/>
                <a:cs typeface="Epilogue"/>
                <a:sym typeface="Epilogue"/>
              </a:rPr>
              <a:t>Nationwide adoption could save 8,000-10,000 lives per year through reduced ambulance delays</a:t>
            </a:r>
            <a:endParaRPr b="0" i="0" sz="1600" u="none" cap="none" strike="noStrike"/>
          </a:p>
        </p:txBody>
      </p:sp>
      <p:sp>
        <p:nvSpPr>
          <p:cNvPr id="179" name="Google Shape;179;p20"/>
          <p:cNvSpPr/>
          <p:nvPr/>
        </p:nvSpPr>
        <p:spPr>
          <a:xfrm>
            <a:off x="5205770" y="4233267"/>
            <a:ext cx="4218861" cy="82069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BECEF"/>
              </a:buClr>
              <a:buSzPts val="6450"/>
              <a:buFont typeface="Fraunces"/>
              <a:buNone/>
            </a:pPr>
            <a:r>
              <a:rPr b="0" i="0" lang="en-US" sz="6450" u="none" cap="none" strike="noStrike">
                <a:solidFill>
                  <a:srgbClr val="EBECEF"/>
                </a:solidFill>
                <a:latin typeface="Fraunces"/>
                <a:ea typeface="Fraunces"/>
                <a:cs typeface="Fraunces"/>
                <a:sym typeface="Fraunces"/>
              </a:rPr>
              <a:t>50%</a:t>
            </a:r>
            <a:endParaRPr b="0" i="0" sz="6450" u="none" cap="none" strike="noStrike"/>
          </a:p>
        </p:txBody>
      </p:sp>
      <p:sp>
        <p:nvSpPr>
          <p:cNvPr id="180" name="Google Shape;180;p20"/>
          <p:cNvSpPr/>
          <p:nvPr/>
        </p:nvSpPr>
        <p:spPr>
          <a:xfrm>
            <a:off x="6016585" y="5313521"/>
            <a:ext cx="2597229" cy="324564"/>
          </a:xfrm>
          <a:prstGeom prst="rect">
            <a:avLst/>
          </a:prstGeom>
          <a:noFill/>
          <a:ln>
            <a:noFill/>
          </a:ln>
        </p:spPr>
        <p:txBody>
          <a:bodyPr anchorCtr="0" anchor="t" bIns="0" lIns="0" spcFirstLastPara="1" rIns="0" wrap="square" tIns="0">
            <a:noAutofit/>
          </a:bodyPr>
          <a:lstStyle/>
          <a:p>
            <a:pPr indent="0" lvl="0" marL="0" marR="0" rtl="0" algn="ctr">
              <a:lnSpc>
                <a:spcPct val="127500"/>
              </a:lnSpc>
              <a:spcBef>
                <a:spcPts val="0"/>
              </a:spcBef>
              <a:spcAft>
                <a:spcPts val="0"/>
              </a:spcAft>
              <a:buClr>
                <a:srgbClr val="EBECEF"/>
              </a:buClr>
              <a:buSzPts val="2000"/>
              <a:buFont typeface="Fraunces"/>
              <a:buNone/>
            </a:pPr>
            <a:r>
              <a:rPr b="1" i="0" lang="en-US" sz="2000" u="none" cap="none" strike="noStrike">
                <a:solidFill>
                  <a:srgbClr val="EBECEF"/>
                </a:solidFill>
                <a:latin typeface="Fraunces"/>
                <a:ea typeface="Fraunces"/>
                <a:cs typeface="Fraunces"/>
                <a:sym typeface="Fraunces"/>
              </a:rPr>
              <a:t>Delay Reduction</a:t>
            </a:r>
            <a:endParaRPr b="0" i="0" sz="2000" u="none" cap="none" strike="noStrike"/>
          </a:p>
        </p:txBody>
      </p:sp>
      <p:sp>
        <p:nvSpPr>
          <p:cNvPr id="181" name="Google Shape;181;p20"/>
          <p:cNvSpPr/>
          <p:nvPr/>
        </p:nvSpPr>
        <p:spPr>
          <a:xfrm>
            <a:off x="5205770" y="5762744"/>
            <a:ext cx="4218861" cy="997268"/>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Clr>
                <a:srgbClr val="EBECEF"/>
              </a:buClr>
              <a:buSzPts val="1600"/>
              <a:buFont typeface="Epilogue"/>
              <a:buNone/>
            </a:pPr>
            <a:r>
              <a:rPr b="0" i="0" lang="en-US" sz="1600" u="none" cap="none" strike="noStrike">
                <a:solidFill>
                  <a:srgbClr val="EBECEF"/>
                </a:solidFill>
                <a:latin typeface="Epilogue"/>
                <a:ea typeface="Epilogue"/>
                <a:cs typeface="Epilogue"/>
                <a:sym typeface="Epilogue"/>
              </a:rPr>
              <a:t>Cut ambulance response times in half, increasing survival rates by 7-10% per minute saved</a:t>
            </a:r>
            <a:endParaRPr b="0" i="0" sz="1600" u="none" cap="none" strike="noStrike"/>
          </a:p>
        </p:txBody>
      </p:sp>
      <p:sp>
        <p:nvSpPr>
          <p:cNvPr id="182" name="Google Shape;182;p20"/>
          <p:cNvSpPr/>
          <p:nvPr/>
        </p:nvSpPr>
        <p:spPr>
          <a:xfrm>
            <a:off x="9684306" y="4233267"/>
            <a:ext cx="4218861" cy="82069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BECEF"/>
              </a:buClr>
              <a:buSzPts val="6450"/>
              <a:buFont typeface="Fraunces"/>
              <a:buNone/>
            </a:pPr>
            <a:r>
              <a:rPr b="0" i="0" lang="en-US" sz="6450" u="none" cap="none" strike="noStrike">
                <a:solidFill>
                  <a:srgbClr val="EBECEF"/>
                </a:solidFill>
                <a:latin typeface="Fraunces"/>
                <a:ea typeface="Fraunces"/>
                <a:cs typeface="Fraunces"/>
                <a:sym typeface="Fraunces"/>
              </a:rPr>
              <a:t>₹5L</a:t>
            </a:r>
            <a:endParaRPr b="0" i="0" sz="6450" u="none" cap="none" strike="noStrike"/>
          </a:p>
        </p:txBody>
      </p:sp>
      <p:sp>
        <p:nvSpPr>
          <p:cNvPr id="183" name="Google Shape;183;p20"/>
          <p:cNvSpPr/>
          <p:nvPr/>
        </p:nvSpPr>
        <p:spPr>
          <a:xfrm>
            <a:off x="10495121" y="5313521"/>
            <a:ext cx="2597229" cy="324564"/>
          </a:xfrm>
          <a:prstGeom prst="rect">
            <a:avLst/>
          </a:prstGeom>
          <a:noFill/>
          <a:ln>
            <a:noFill/>
          </a:ln>
        </p:spPr>
        <p:txBody>
          <a:bodyPr anchorCtr="0" anchor="t" bIns="0" lIns="0" spcFirstLastPara="1" rIns="0" wrap="square" tIns="0">
            <a:noAutofit/>
          </a:bodyPr>
          <a:lstStyle/>
          <a:p>
            <a:pPr indent="0" lvl="0" marL="0" marR="0" rtl="0" algn="ctr">
              <a:lnSpc>
                <a:spcPct val="127500"/>
              </a:lnSpc>
              <a:spcBef>
                <a:spcPts val="0"/>
              </a:spcBef>
              <a:spcAft>
                <a:spcPts val="0"/>
              </a:spcAft>
              <a:buClr>
                <a:srgbClr val="EBECEF"/>
              </a:buClr>
              <a:buSzPts val="2000"/>
              <a:buFont typeface="Fraunces"/>
              <a:buNone/>
            </a:pPr>
            <a:r>
              <a:rPr b="1" i="0" lang="en-US" sz="2000" u="none" cap="none" strike="noStrike">
                <a:solidFill>
                  <a:srgbClr val="EBECEF"/>
                </a:solidFill>
                <a:latin typeface="Fraunces"/>
                <a:ea typeface="Fraunces"/>
                <a:cs typeface="Fraunces"/>
                <a:sym typeface="Fraunces"/>
              </a:rPr>
              <a:t>Cost Per City</a:t>
            </a:r>
            <a:endParaRPr b="0" i="0" sz="2000" u="none" cap="none" strike="noStrike"/>
          </a:p>
        </p:txBody>
      </p:sp>
      <p:sp>
        <p:nvSpPr>
          <p:cNvPr id="184" name="Google Shape;184;p20"/>
          <p:cNvSpPr/>
          <p:nvPr/>
        </p:nvSpPr>
        <p:spPr>
          <a:xfrm>
            <a:off x="9684306" y="5762744"/>
            <a:ext cx="4218861" cy="997268"/>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Clr>
                <a:srgbClr val="EBECEF"/>
              </a:buClr>
              <a:buSzPts val="1600"/>
              <a:buFont typeface="Epilogue"/>
              <a:buNone/>
            </a:pPr>
            <a:r>
              <a:rPr b="0" i="0" lang="en-US" sz="1600" u="none" cap="none" strike="noStrike">
                <a:solidFill>
                  <a:srgbClr val="EBECEF"/>
                </a:solidFill>
                <a:latin typeface="Epilogue"/>
                <a:ea typeface="Epilogue"/>
                <a:cs typeface="Epilogue"/>
                <a:sym typeface="Epilogue"/>
              </a:rPr>
              <a:t>90% cheaper than Western alternatives, making large-scale deployment financially viable</a:t>
            </a:r>
            <a:endParaRPr b="0" i="0" sz="1600" u="none" cap="none" strike="noStrike"/>
          </a:p>
        </p:txBody>
      </p:sp>
      <p:sp>
        <p:nvSpPr>
          <p:cNvPr id="185" name="Google Shape;185;p20"/>
          <p:cNvSpPr/>
          <p:nvPr/>
        </p:nvSpPr>
        <p:spPr>
          <a:xfrm>
            <a:off x="727234" y="6993731"/>
            <a:ext cx="13175933" cy="66484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8C98CA"/>
              </a:buClr>
              <a:buSzPts val="1600"/>
              <a:buFont typeface="Epilogue"/>
              <a:buNone/>
            </a:pPr>
            <a:r>
              <a:rPr b="0" i="0" lang="en-US" sz="1600" u="none" cap="none" strike="noStrike">
                <a:solidFill>
                  <a:srgbClr val="8C98CA"/>
                </a:solidFill>
                <a:latin typeface="Epilogue"/>
                <a:ea typeface="Epilogue"/>
                <a:cs typeface="Epilogue"/>
                <a:sym typeface="Epilogue"/>
              </a:rPr>
              <a:t>Revenue Model:</a:t>
            </a:r>
            <a:r>
              <a:rPr b="0" i="0" lang="en-US" sz="1600" u="none" cap="none" strike="noStrike">
                <a:solidFill>
                  <a:srgbClr val="EBECEF"/>
                </a:solidFill>
                <a:latin typeface="Epilogue"/>
                <a:ea typeface="Epilogue"/>
                <a:cs typeface="Epilogue"/>
                <a:sym typeface="Epilogue"/>
              </a:rPr>
              <a:t> Hospital subscriptions (₹3K-5K monthly) for real-time patient updates, plus municipal partnerships for system deployment and maintenance.</a:t>
            </a:r>
            <a:endParaRPr b="0" i="0" sz="1600" u="none" cap="none" strike="noStrike"/>
          </a:p>
        </p:txBody>
      </p:sp>
      <p:sp>
        <p:nvSpPr>
          <p:cNvPr id="186" name="Google Shape;186;p20"/>
          <p:cNvSpPr/>
          <p:nvPr/>
        </p:nvSpPr>
        <p:spPr>
          <a:xfrm>
            <a:off x="12765600" y="7808400"/>
            <a:ext cx="1897200" cy="42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7" name="Google Shape;187;p20"/>
          <p:cNvSpPr/>
          <p:nvPr/>
        </p:nvSpPr>
        <p:spPr>
          <a:xfrm>
            <a:off x="12733200" y="7808400"/>
            <a:ext cx="1897200" cy="421200"/>
          </a:xfrm>
          <a:prstGeom prst="rect">
            <a:avLst/>
          </a:prstGeom>
          <a:solidFill>
            <a:srgbClr val="080E26"/>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preencoded.png" id="193" name="Google Shape;193;p2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94" name="Google Shape;194;p21"/>
          <p:cNvSpPr/>
          <p:nvPr/>
        </p:nvSpPr>
        <p:spPr>
          <a:xfrm>
            <a:off x="6229350" y="754261"/>
            <a:ext cx="6604754" cy="663297"/>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FFFFFF"/>
              </a:buClr>
              <a:buSzPts val="4150"/>
              <a:buFont typeface="Fraunces"/>
              <a:buNone/>
            </a:pPr>
            <a:r>
              <a:rPr b="0" i="0" lang="en-US" sz="4150" u="none" cap="none" strike="noStrike">
                <a:solidFill>
                  <a:srgbClr val="FFFFFF"/>
                </a:solidFill>
                <a:latin typeface="Fraunces"/>
                <a:ea typeface="Fraunces"/>
                <a:cs typeface="Fraunces"/>
                <a:sym typeface="Fraunces"/>
              </a:rPr>
              <a:t>The Path to a Safer Nation</a:t>
            </a:r>
            <a:endParaRPr b="0" i="0" sz="4150" u="none" cap="none" strike="noStrike"/>
          </a:p>
        </p:txBody>
      </p:sp>
      <p:sp>
        <p:nvSpPr>
          <p:cNvPr id="195" name="Google Shape;195;p21"/>
          <p:cNvSpPr/>
          <p:nvPr/>
        </p:nvSpPr>
        <p:spPr>
          <a:xfrm>
            <a:off x="6468070" y="1735931"/>
            <a:ext cx="22860" cy="4821436"/>
          </a:xfrm>
          <a:prstGeom prst="roundRect">
            <a:avLst>
              <a:gd fmla="val 390020" name="adj"/>
            </a:avLst>
          </a:pr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6683990" y="1963222"/>
            <a:ext cx="636746" cy="22860"/>
          </a:xfrm>
          <a:prstGeom prst="roundRect">
            <a:avLst>
              <a:gd fmla="val 390020" name="adj"/>
            </a:avLst>
          </a:pr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6229290" y="1735931"/>
            <a:ext cx="477560" cy="477560"/>
          </a:xfrm>
          <a:prstGeom prst="roundRect">
            <a:avLst>
              <a:gd fmla="val 18670"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6308824" y="1775639"/>
            <a:ext cx="318373" cy="39802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BECEF"/>
              </a:buClr>
              <a:buSzPts val="2500"/>
              <a:buFont typeface="Fraunces"/>
              <a:buNone/>
            </a:pPr>
            <a:r>
              <a:rPr b="0" i="0" lang="en-US" sz="2500" u="none" cap="none" strike="noStrike">
                <a:solidFill>
                  <a:srgbClr val="EBECEF"/>
                </a:solidFill>
                <a:latin typeface="Fraunces"/>
                <a:ea typeface="Fraunces"/>
                <a:cs typeface="Fraunces"/>
                <a:sym typeface="Fraunces"/>
              </a:rPr>
              <a:t>1</a:t>
            </a:r>
            <a:endParaRPr b="0" i="0" sz="2500" u="none" cap="none" strike="noStrike"/>
          </a:p>
        </p:txBody>
      </p:sp>
      <p:sp>
        <p:nvSpPr>
          <p:cNvPr id="199" name="Google Shape;199;p21"/>
          <p:cNvSpPr/>
          <p:nvPr/>
        </p:nvSpPr>
        <p:spPr>
          <a:xfrm>
            <a:off x="7529513" y="1808798"/>
            <a:ext cx="2653427" cy="331708"/>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EBECEF"/>
              </a:buClr>
              <a:buSzPts val="2050"/>
              <a:buFont typeface="Fraunces"/>
              <a:buNone/>
            </a:pPr>
            <a:r>
              <a:rPr b="1" i="0" lang="en-US" sz="2050" u="none" cap="none" strike="noStrike">
                <a:solidFill>
                  <a:srgbClr val="EBECEF"/>
                </a:solidFill>
                <a:latin typeface="Fraunces"/>
                <a:ea typeface="Fraunces"/>
                <a:cs typeface="Fraunces"/>
                <a:sym typeface="Fraunces"/>
              </a:rPr>
              <a:t>Year 1: Pilot Launch</a:t>
            </a:r>
            <a:endParaRPr b="0" i="0" sz="2050" u="none" cap="none" strike="noStrike"/>
          </a:p>
        </p:txBody>
      </p:sp>
      <p:sp>
        <p:nvSpPr>
          <p:cNvPr id="200" name="Google Shape;200;p21"/>
          <p:cNvSpPr/>
          <p:nvPr/>
        </p:nvSpPr>
        <p:spPr>
          <a:xfrm>
            <a:off x="7529513" y="2267783"/>
            <a:ext cx="6357938" cy="1018699"/>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BECEF"/>
              </a:buClr>
              <a:buSzPts val="1650"/>
              <a:buFont typeface="Epilogue"/>
              <a:buNone/>
            </a:pPr>
            <a:r>
              <a:rPr b="0" i="0" lang="en-US" sz="1650" u="none" cap="none" strike="noStrike">
                <a:solidFill>
                  <a:srgbClr val="EBECEF"/>
                </a:solidFill>
                <a:latin typeface="Epilogue"/>
                <a:ea typeface="Epilogue"/>
                <a:cs typeface="Epilogue"/>
                <a:sym typeface="Epilogue"/>
              </a:rPr>
              <a:t>Deploy in Pune/Nashik with 5 major hospitals and 50 AI-equipped ambulances. Prove concept and gather performance data.</a:t>
            </a:r>
            <a:endParaRPr b="0" i="0" sz="1650" u="none" cap="none" strike="noStrike"/>
          </a:p>
        </p:txBody>
      </p:sp>
      <p:sp>
        <p:nvSpPr>
          <p:cNvPr id="201" name="Google Shape;201;p21"/>
          <p:cNvSpPr/>
          <p:nvPr/>
        </p:nvSpPr>
        <p:spPr>
          <a:xfrm>
            <a:off x="6683990" y="3938230"/>
            <a:ext cx="636746" cy="22860"/>
          </a:xfrm>
          <a:prstGeom prst="roundRect">
            <a:avLst>
              <a:gd fmla="val 390020" name="adj"/>
            </a:avLst>
          </a:pr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6229290" y="3710940"/>
            <a:ext cx="477560" cy="477560"/>
          </a:xfrm>
          <a:prstGeom prst="roundRect">
            <a:avLst>
              <a:gd fmla="val 18670"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6308824" y="3750647"/>
            <a:ext cx="318373" cy="39802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BECEF"/>
              </a:buClr>
              <a:buSzPts val="2500"/>
              <a:buFont typeface="Fraunces"/>
              <a:buNone/>
            </a:pPr>
            <a:r>
              <a:rPr b="0" i="0" lang="en-US" sz="2500" u="none" cap="none" strike="noStrike">
                <a:solidFill>
                  <a:srgbClr val="EBECEF"/>
                </a:solidFill>
                <a:latin typeface="Fraunces"/>
                <a:ea typeface="Fraunces"/>
                <a:cs typeface="Fraunces"/>
                <a:sym typeface="Fraunces"/>
              </a:rPr>
              <a:t>2</a:t>
            </a:r>
            <a:endParaRPr b="0" i="0" sz="2500" u="none" cap="none" strike="noStrike"/>
          </a:p>
        </p:txBody>
      </p:sp>
      <p:sp>
        <p:nvSpPr>
          <p:cNvPr id="204" name="Google Shape;204;p21"/>
          <p:cNvSpPr/>
          <p:nvPr/>
        </p:nvSpPr>
        <p:spPr>
          <a:xfrm>
            <a:off x="7529513" y="3783806"/>
            <a:ext cx="3614618" cy="331708"/>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EBECEF"/>
              </a:buClr>
              <a:buSzPts val="2050"/>
              <a:buFont typeface="Fraunces"/>
              <a:buNone/>
            </a:pPr>
            <a:r>
              <a:rPr b="1" i="0" lang="en-US" sz="2050" u="none" cap="none" strike="noStrike">
                <a:solidFill>
                  <a:srgbClr val="EBECEF"/>
                </a:solidFill>
                <a:latin typeface="Fraunces"/>
                <a:ea typeface="Fraunces"/>
                <a:cs typeface="Fraunces"/>
                <a:sym typeface="Fraunces"/>
              </a:rPr>
              <a:t>Years 2-3: Metro Expansion</a:t>
            </a:r>
            <a:endParaRPr b="0" i="0" sz="2050" u="none" cap="none" strike="noStrike"/>
          </a:p>
        </p:txBody>
      </p:sp>
      <p:sp>
        <p:nvSpPr>
          <p:cNvPr id="205" name="Google Shape;205;p21"/>
          <p:cNvSpPr/>
          <p:nvPr/>
        </p:nvSpPr>
        <p:spPr>
          <a:xfrm>
            <a:off x="7529513" y="4242792"/>
            <a:ext cx="6357938" cy="67913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BECEF"/>
              </a:buClr>
              <a:buSzPts val="1650"/>
              <a:buFont typeface="Epilogue"/>
              <a:buNone/>
            </a:pPr>
            <a:r>
              <a:rPr b="0" i="0" lang="en-US" sz="1650" u="none" cap="none" strike="noStrike">
                <a:solidFill>
                  <a:srgbClr val="EBECEF"/>
                </a:solidFill>
                <a:latin typeface="Epilogue"/>
                <a:ea typeface="Epilogue"/>
                <a:cs typeface="Epilogue"/>
                <a:sym typeface="Epilogue"/>
              </a:rPr>
              <a:t>Scale to Mumbai and Delhi. Establish strategic partnerships with NHAI and state transport authorities.</a:t>
            </a:r>
            <a:endParaRPr b="0" i="0" sz="1650" u="none" cap="none" strike="noStrike"/>
          </a:p>
        </p:txBody>
      </p:sp>
      <p:sp>
        <p:nvSpPr>
          <p:cNvPr id="206" name="Google Shape;206;p21"/>
          <p:cNvSpPr/>
          <p:nvPr/>
        </p:nvSpPr>
        <p:spPr>
          <a:xfrm>
            <a:off x="6683990" y="5573673"/>
            <a:ext cx="636746" cy="22860"/>
          </a:xfrm>
          <a:prstGeom prst="roundRect">
            <a:avLst>
              <a:gd fmla="val 390020" name="adj"/>
            </a:avLst>
          </a:pr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6229290" y="5346383"/>
            <a:ext cx="477560" cy="477560"/>
          </a:xfrm>
          <a:prstGeom prst="roundRect">
            <a:avLst>
              <a:gd fmla="val 18670" name="adj"/>
            </a:avLst>
          </a:prstGeom>
          <a:solidFill>
            <a:srgbClr val="283157"/>
          </a:solidFill>
          <a:ln cap="flat" cmpd="sng" w="9525">
            <a:solidFill>
              <a:srgbClr val="414A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6308824" y="5386090"/>
            <a:ext cx="318373" cy="39802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BECEF"/>
              </a:buClr>
              <a:buSzPts val="2500"/>
              <a:buFont typeface="Fraunces"/>
              <a:buNone/>
            </a:pPr>
            <a:r>
              <a:rPr b="0" i="0" lang="en-US" sz="2500" u="none" cap="none" strike="noStrike">
                <a:solidFill>
                  <a:srgbClr val="EBECEF"/>
                </a:solidFill>
                <a:latin typeface="Fraunces"/>
                <a:ea typeface="Fraunces"/>
                <a:cs typeface="Fraunces"/>
                <a:sym typeface="Fraunces"/>
              </a:rPr>
              <a:t>3</a:t>
            </a:r>
            <a:endParaRPr b="0" i="0" sz="2500" u="none" cap="none" strike="noStrike"/>
          </a:p>
        </p:txBody>
      </p:sp>
      <p:sp>
        <p:nvSpPr>
          <p:cNvPr id="209" name="Google Shape;209;p21"/>
          <p:cNvSpPr/>
          <p:nvPr/>
        </p:nvSpPr>
        <p:spPr>
          <a:xfrm>
            <a:off x="7529513" y="5419249"/>
            <a:ext cx="3802618" cy="331708"/>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EBECEF"/>
              </a:buClr>
              <a:buSzPts val="2050"/>
              <a:buFont typeface="Fraunces"/>
              <a:buNone/>
            </a:pPr>
            <a:r>
              <a:rPr b="1" i="0" lang="en-US" sz="2050" u="none" cap="none" strike="noStrike">
                <a:solidFill>
                  <a:srgbClr val="EBECEF"/>
                </a:solidFill>
                <a:latin typeface="Fraunces"/>
                <a:ea typeface="Fraunces"/>
                <a:cs typeface="Fraunces"/>
                <a:sym typeface="Fraunces"/>
              </a:rPr>
              <a:t>Years 4-5: National Adoption</a:t>
            </a:r>
            <a:endParaRPr b="0" i="0" sz="2050" u="none" cap="none" strike="noStrike"/>
          </a:p>
        </p:txBody>
      </p:sp>
      <p:sp>
        <p:nvSpPr>
          <p:cNvPr id="210" name="Google Shape;210;p21"/>
          <p:cNvSpPr/>
          <p:nvPr/>
        </p:nvSpPr>
        <p:spPr>
          <a:xfrm>
            <a:off x="7529513" y="5878235"/>
            <a:ext cx="6357938" cy="67913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BECEF"/>
              </a:buClr>
              <a:buSzPts val="1650"/>
              <a:buFont typeface="Epilogue"/>
              <a:buNone/>
            </a:pPr>
            <a:r>
              <a:rPr b="0" i="0" lang="en-US" sz="1650" u="none" cap="none" strike="noStrike">
                <a:solidFill>
                  <a:srgbClr val="EBECEF"/>
                </a:solidFill>
                <a:latin typeface="Epilogue"/>
                <a:ea typeface="Epilogue"/>
                <a:cs typeface="Epilogue"/>
                <a:sym typeface="Epilogue"/>
              </a:rPr>
              <a:t>Integration with PM-JAY healthcare scheme. Deployment across 100+ cities nationwide.</a:t>
            </a:r>
            <a:endParaRPr b="0" i="0" sz="1650" u="none" cap="none" strike="noStrike"/>
          </a:p>
        </p:txBody>
      </p:sp>
      <p:sp>
        <p:nvSpPr>
          <p:cNvPr id="211" name="Google Shape;211;p21"/>
          <p:cNvSpPr/>
          <p:nvPr/>
        </p:nvSpPr>
        <p:spPr>
          <a:xfrm>
            <a:off x="6229350" y="6796088"/>
            <a:ext cx="7658100" cy="67913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BECEF"/>
              </a:buClr>
              <a:buSzPts val="1650"/>
              <a:buFont typeface="Epilogue"/>
              <a:buNone/>
            </a:pPr>
            <a:r>
              <a:rPr b="0" i="0" lang="en-US" sz="1650" u="none" cap="none" strike="noStrike">
                <a:solidFill>
                  <a:srgbClr val="EBECEF"/>
                </a:solidFill>
                <a:latin typeface="Epilogue"/>
                <a:ea typeface="Epilogue"/>
                <a:cs typeface="Epilogue"/>
                <a:sym typeface="Epilogue"/>
              </a:rPr>
              <a:t>Our phased approach ensures sustainable growth while building the infrastructure for nationwide emergency response transformation.</a:t>
            </a:r>
            <a:endParaRPr b="0" i="0" sz="1650" u="none" cap="none" strike="noStrike"/>
          </a:p>
        </p:txBody>
      </p:sp>
      <p:sp>
        <p:nvSpPr>
          <p:cNvPr id="212" name="Google Shape;212;p21"/>
          <p:cNvSpPr/>
          <p:nvPr/>
        </p:nvSpPr>
        <p:spPr>
          <a:xfrm>
            <a:off x="12733200" y="7808400"/>
            <a:ext cx="1897200" cy="42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13" name="Google Shape;213;p21"/>
          <p:cNvSpPr/>
          <p:nvPr/>
        </p:nvSpPr>
        <p:spPr>
          <a:xfrm>
            <a:off x="12733200" y="7808400"/>
            <a:ext cx="1897200" cy="421200"/>
          </a:xfrm>
          <a:prstGeom prst="rect">
            <a:avLst/>
          </a:prstGeom>
          <a:solidFill>
            <a:srgbClr val="080E26"/>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p:nvPr/>
        </p:nvSpPr>
        <p:spPr>
          <a:xfrm>
            <a:off x="737711" y="584240"/>
            <a:ext cx="5270063" cy="658654"/>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FFFFFF"/>
              </a:buClr>
              <a:buSzPts val="4100"/>
              <a:buFont typeface="Fraunces"/>
              <a:buNone/>
            </a:pPr>
            <a:r>
              <a:rPr b="0" i="0" lang="en-US" sz="4100" u="none" cap="none" strike="noStrike">
                <a:solidFill>
                  <a:srgbClr val="FFFFFF"/>
                </a:solidFill>
                <a:latin typeface="Fraunces"/>
                <a:ea typeface="Fraunces"/>
                <a:cs typeface="Fraunces"/>
                <a:sym typeface="Fraunces"/>
              </a:rPr>
              <a:t>Market Opportunity</a:t>
            </a:r>
            <a:endParaRPr b="0" i="0" sz="4100" u="none" cap="none" strike="noStrike"/>
          </a:p>
        </p:txBody>
      </p:sp>
      <p:sp>
        <p:nvSpPr>
          <p:cNvPr id="220" name="Google Shape;220;p22"/>
          <p:cNvSpPr/>
          <p:nvPr/>
        </p:nvSpPr>
        <p:spPr>
          <a:xfrm>
            <a:off x="737711" y="1769745"/>
            <a:ext cx="3753326" cy="329327"/>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FFFFF"/>
              </a:buClr>
              <a:buSzPts val="2050"/>
              <a:buFont typeface="Fraunces"/>
              <a:buNone/>
            </a:pPr>
            <a:r>
              <a:rPr b="1" i="0" lang="en-US" sz="2050" u="none" cap="none" strike="noStrike">
                <a:solidFill>
                  <a:srgbClr val="FFFFFF"/>
                </a:solidFill>
                <a:latin typeface="Fraunces"/>
                <a:ea typeface="Fraunces"/>
                <a:cs typeface="Fraunces"/>
                <a:sym typeface="Fraunces"/>
              </a:rPr>
              <a:t>Massive Addressable Market</a:t>
            </a:r>
            <a:endParaRPr b="0" i="0" sz="2050" u="none" cap="none" strike="noStrike"/>
          </a:p>
        </p:txBody>
      </p:sp>
      <p:sp>
        <p:nvSpPr>
          <p:cNvPr id="221" name="Google Shape;221;p22"/>
          <p:cNvSpPr/>
          <p:nvPr/>
        </p:nvSpPr>
        <p:spPr>
          <a:xfrm>
            <a:off x="737711" y="2309813"/>
            <a:ext cx="8234005" cy="1011912"/>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EBECEF"/>
              </a:buClr>
              <a:buSzPts val="1650"/>
              <a:buFont typeface="Epilogue"/>
              <a:buNone/>
            </a:pPr>
            <a:r>
              <a:rPr b="0" i="0" lang="en-US" sz="1650" u="none" cap="none" strike="noStrike">
                <a:solidFill>
                  <a:srgbClr val="EBECEF"/>
                </a:solidFill>
                <a:latin typeface="Epilogue"/>
                <a:ea typeface="Epilogue"/>
                <a:cs typeface="Epilogue"/>
                <a:sym typeface="Epilogue"/>
              </a:rPr>
              <a:t>India's emergency medical services market is worth ₹2,400 crores and growing at 15% annually. With over 700 cities requiring modernization, the opportunity is unprecedented.</a:t>
            </a:r>
            <a:endParaRPr b="0" i="0" sz="1650" u="none" cap="none" strike="noStrike"/>
          </a:p>
        </p:txBody>
      </p:sp>
      <p:sp>
        <p:nvSpPr>
          <p:cNvPr id="222" name="Google Shape;222;p22"/>
          <p:cNvSpPr/>
          <p:nvPr/>
        </p:nvSpPr>
        <p:spPr>
          <a:xfrm>
            <a:off x="737711" y="3511391"/>
            <a:ext cx="8234005" cy="67460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8C98CA"/>
              </a:buClr>
              <a:buSzPts val="1650"/>
              <a:buFont typeface="Epilogue"/>
              <a:buNone/>
            </a:pPr>
            <a:r>
              <a:rPr b="0" i="0" lang="en-US" sz="1650" u="none" cap="none" strike="noStrike">
                <a:solidFill>
                  <a:srgbClr val="8C98CA"/>
                </a:solidFill>
                <a:latin typeface="Epilogue"/>
                <a:ea typeface="Epilogue"/>
                <a:cs typeface="Epilogue"/>
                <a:sym typeface="Epilogue"/>
              </a:rPr>
              <a:t>Key drivers:</a:t>
            </a:r>
            <a:r>
              <a:rPr b="0" i="0" lang="en-US" sz="1650" u="none" cap="none" strike="noStrike">
                <a:solidFill>
                  <a:srgbClr val="EBECEF"/>
                </a:solidFill>
                <a:latin typeface="Epilogue"/>
                <a:ea typeface="Epilogue"/>
                <a:cs typeface="Epilogue"/>
                <a:sym typeface="Epilogue"/>
              </a:rPr>
              <a:t> Rising urbanization, increasing healthcare awareness, and government digital health initiatives create perfect conditions for adoption.</a:t>
            </a:r>
            <a:endParaRPr b="0" i="0" sz="1650" u="none" cap="none" strike="noStrike"/>
          </a:p>
        </p:txBody>
      </p:sp>
      <p:sp>
        <p:nvSpPr>
          <p:cNvPr id="223" name="Google Shape;223;p22"/>
          <p:cNvSpPr/>
          <p:nvPr/>
        </p:nvSpPr>
        <p:spPr>
          <a:xfrm>
            <a:off x="1770936" y="5450562"/>
            <a:ext cx="1918573" cy="38993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BECEF"/>
              </a:buClr>
              <a:buSzPts val="3050"/>
              <a:buFont typeface="Fraunces"/>
              <a:buNone/>
            </a:pPr>
            <a:r>
              <a:rPr b="0" i="0" lang="en-US" sz="3050" u="none" cap="none" strike="noStrike">
                <a:solidFill>
                  <a:srgbClr val="EBECEF"/>
                </a:solidFill>
                <a:latin typeface="Fraunces"/>
                <a:ea typeface="Fraunces"/>
                <a:cs typeface="Fraunces"/>
                <a:sym typeface="Fraunces"/>
              </a:rPr>
              <a:t>15%</a:t>
            </a:r>
            <a:endParaRPr b="0" i="0" sz="3050" u="none" cap="none" strike="noStrike"/>
          </a:p>
        </p:txBody>
      </p:sp>
      <p:pic>
        <p:nvPicPr>
          <p:cNvPr descr="preencoded.png" id="224" name="Google Shape;224;p22"/>
          <p:cNvPicPr preferRelativeResize="0"/>
          <p:nvPr/>
        </p:nvPicPr>
        <p:blipFill rotWithShape="1">
          <a:blip r:embed="rId3">
            <a:alphaModFix/>
          </a:blip>
          <a:srcRect b="0" l="0" r="0" t="0"/>
          <a:stretch/>
        </p:blipFill>
        <p:spPr>
          <a:xfrm>
            <a:off x="1560433" y="4475678"/>
            <a:ext cx="2339816" cy="2339816"/>
          </a:xfrm>
          <a:prstGeom prst="rect">
            <a:avLst/>
          </a:prstGeom>
          <a:noFill/>
          <a:ln>
            <a:noFill/>
          </a:ln>
        </p:spPr>
      </p:pic>
      <p:sp>
        <p:nvSpPr>
          <p:cNvPr id="225" name="Google Shape;225;p22"/>
          <p:cNvSpPr/>
          <p:nvPr/>
        </p:nvSpPr>
        <p:spPr>
          <a:xfrm>
            <a:off x="1283851" y="7078861"/>
            <a:ext cx="2892862" cy="329327"/>
          </a:xfrm>
          <a:prstGeom prst="rect">
            <a:avLst/>
          </a:prstGeom>
          <a:noFill/>
          <a:ln>
            <a:noFill/>
          </a:ln>
        </p:spPr>
        <p:txBody>
          <a:bodyPr anchorCtr="0" anchor="t" bIns="0" lIns="0" spcFirstLastPara="1" rIns="0" wrap="square" tIns="0">
            <a:noAutofit/>
          </a:bodyPr>
          <a:lstStyle/>
          <a:p>
            <a:pPr indent="0" lvl="0" marL="0" marR="0" rtl="0" algn="ctr">
              <a:lnSpc>
                <a:spcPct val="124390"/>
              </a:lnSpc>
              <a:spcBef>
                <a:spcPts val="0"/>
              </a:spcBef>
              <a:spcAft>
                <a:spcPts val="0"/>
              </a:spcAft>
              <a:buClr>
                <a:srgbClr val="EBECEF"/>
              </a:buClr>
              <a:buSzPts val="2050"/>
              <a:buFont typeface="Fraunces"/>
              <a:buNone/>
            </a:pPr>
            <a:r>
              <a:rPr b="0" i="0" lang="en-US" sz="2050" u="none" cap="none" strike="noStrike">
                <a:solidFill>
                  <a:srgbClr val="EBECEF"/>
                </a:solidFill>
                <a:latin typeface="Fraunces"/>
                <a:ea typeface="Fraunces"/>
                <a:cs typeface="Fraunces"/>
                <a:sym typeface="Fraunces"/>
              </a:rPr>
              <a:t>Annual Market Growth</a:t>
            </a:r>
            <a:endParaRPr b="0" i="0" sz="2050" u="none" cap="none" strike="noStrike"/>
          </a:p>
        </p:txBody>
      </p:sp>
      <p:sp>
        <p:nvSpPr>
          <p:cNvPr id="226" name="Google Shape;226;p22"/>
          <p:cNvSpPr/>
          <p:nvPr/>
        </p:nvSpPr>
        <p:spPr>
          <a:xfrm>
            <a:off x="6019681" y="5450562"/>
            <a:ext cx="1918573" cy="38993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BECEF"/>
              </a:buClr>
              <a:buSzPts val="3050"/>
              <a:buFont typeface="Fraunces"/>
              <a:buNone/>
            </a:pPr>
            <a:r>
              <a:rPr b="0" i="0" lang="en-US" sz="3050" u="none" cap="none" strike="noStrike">
                <a:solidFill>
                  <a:srgbClr val="EBECEF"/>
                </a:solidFill>
                <a:latin typeface="Fraunces"/>
                <a:ea typeface="Fraunces"/>
                <a:cs typeface="Fraunces"/>
                <a:sym typeface="Fraunces"/>
              </a:rPr>
              <a:t>700+</a:t>
            </a:r>
            <a:endParaRPr b="0" i="0" sz="3050" u="none" cap="none" strike="noStrike"/>
          </a:p>
        </p:txBody>
      </p:sp>
      <p:pic>
        <p:nvPicPr>
          <p:cNvPr descr="preencoded.png" id="227" name="Google Shape;227;p22"/>
          <p:cNvPicPr preferRelativeResize="0"/>
          <p:nvPr/>
        </p:nvPicPr>
        <p:blipFill rotWithShape="1">
          <a:blip r:embed="rId4">
            <a:alphaModFix/>
          </a:blip>
          <a:srcRect b="0" l="0" r="0" t="0"/>
          <a:stretch/>
        </p:blipFill>
        <p:spPr>
          <a:xfrm>
            <a:off x="5809178" y="4475678"/>
            <a:ext cx="2339816" cy="2339816"/>
          </a:xfrm>
          <a:prstGeom prst="rect">
            <a:avLst/>
          </a:prstGeom>
          <a:noFill/>
          <a:ln>
            <a:noFill/>
          </a:ln>
        </p:spPr>
      </p:pic>
      <p:sp>
        <p:nvSpPr>
          <p:cNvPr id="228" name="Google Shape;228;p22"/>
          <p:cNvSpPr/>
          <p:nvPr/>
        </p:nvSpPr>
        <p:spPr>
          <a:xfrm>
            <a:off x="5322808" y="7078861"/>
            <a:ext cx="3312557" cy="329327"/>
          </a:xfrm>
          <a:prstGeom prst="rect">
            <a:avLst/>
          </a:prstGeom>
          <a:noFill/>
          <a:ln>
            <a:noFill/>
          </a:ln>
        </p:spPr>
        <p:txBody>
          <a:bodyPr anchorCtr="0" anchor="t" bIns="0" lIns="0" spcFirstLastPara="1" rIns="0" wrap="square" tIns="0">
            <a:noAutofit/>
          </a:bodyPr>
          <a:lstStyle/>
          <a:p>
            <a:pPr indent="0" lvl="0" marL="0" marR="0" rtl="0" algn="ctr">
              <a:lnSpc>
                <a:spcPct val="124390"/>
              </a:lnSpc>
              <a:spcBef>
                <a:spcPts val="0"/>
              </a:spcBef>
              <a:spcAft>
                <a:spcPts val="0"/>
              </a:spcAft>
              <a:buClr>
                <a:srgbClr val="EBECEF"/>
              </a:buClr>
              <a:buSzPts val="2050"/>
              <a:buFont typeface="Fraunces"/>
              <a:buNone/>
            </a:pPr>
            <a:r>
              <a:rPr b="0" i="0" lang="en-US" sz="2050" u="none" cap="none" strike="noStrike">
                <a:solidFill>
                  <a:srgbClr val="EBECEF"/>
                </a:solidFill>
                <a:latin typeface="Fraunces"/>
                <a:ea typeface="Fraunces"/>
                <a:cs typeface="Fraunces"/>
                <a:sym typeface="Fraunces"/>
              </a:rPr>
              <a:t>Cities Need Modernization</a:t>
            </a:r>
            <a:endParaRPr b="0" i="0" sz="2050" u="none" cap="none" strike="noStrike"/>
          </a:p>
        </p:txBody>
      </p:sp>
      <p:sp>
        <p:nvSpPr>
          <p:cNvPr id="229" name="Google Shape;229;p22"/>
          <p:cNvSpPr/>
          <p:nvPr/>
        </p:nvSpPr>
        <p:spPr>
          <a:xfrm>
            <a:off x="9493687" y="1748671"/>
            <a:ext cx="4406503" cy="33730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SzPts val="1650"/>
              <a:buFont typeface="Arial"/>
              <a:buNone/>
            </a:pPr>
            <a:r>
              <a:t/>
            </a:r>
            <a:endParaRPr b="0" i="0" sz="1650" u="none" cap="none" strike="noStrike"/>
          </a:p>
        </p:txBody>
      </p:sp>
      <p:pic>
        <p:nvPicPr>
          <p:cNvPr descr="preencoded.png" id="230" name="Google Shape;230;p22"/>
          <p:cNvPicPr preferRelativeResize="0"/>
          <p:nvPr/>
        </p:nvPicPr>
        <p:blipFill rotWithShape="1">
          <a:blip r:embed="rId5">
            <a:alphaModFix/>
          </a:blip>
          <a:srcRect b="0" l="0" r="0" t="0"/>
          <a:stretch/>
        </p:blipFill>
        <p:spPr>
          <a:xfrm>
            <a:off x="9493687" y="2323028"/>
            <a:ext cx="4027170" cy="4027170"/>
          </a:xfrm>
          <a:prstGeom prst="rect">
            <a:avLst/>
          </a:prstGeom>
          <a:noFill/>
          <a:ln>
            <a:noFill/>
          </a:ln>
        </p:spPr>
      </p:pic>
      <p:sp>
        <p:nvSpPr>
          <p:cNvPr id="231" name="Google Shape;231;p22"/>
          <p:cNvSpPr/>
          <p:nvPr/>
        </p:nvSpPr>
        <p:spPr>
          <a:xfrm>
            <a:off x="9493687" y="6587252"/>
            <a:ext cx="4406503" cy="33730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SzPts val="1650"/>
              <a:buFont typeface="Arial"/>
              <a:buNone/>
            </a:pPr>
            <a:r>
              <a:t/>
            </a:r>
            <a:endParaRPr b="0" i="0" sz="1650" u="none" cap="none" strike="noStrike"/>
          </a:p>
        </p:txBody>
      </p:sp>
      <p:sp>
        <p:nvSpPr>
          <p:cNvPr id="232" name="Google Shape;232;p22"/>
          <p:cNvSpPr/>
          <p:nvPr/>
        </p:nvSpPr>
        <p:spPr>
          <a:xfrm>
            <a:off x="12733200" y="7808400"/>
            <a:ext cx="1897200" cy="42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33" name="Google Shape;233;p22"/>
          <p:cNvSpPr/>
          <p:nvPr/>
        </p:nvSpPr>
        <p:spPr>
          <a:xfrm>
            <a:off x="12733200" y="7808400"/>
            <a:ext cx="1897200" cy="421200"/>
          </a:xfrm>
          <a:prstGeom prst="rect">
            <a:avLst/>
          </a:prstGeom>
          <a:solidFill>
            <a:srgbClr val="080E26"/>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